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4" r:id="rId2"/>
    <p:sldId id="311" r:id="rId3"/>
    <p:sldId id="312" r:id="rId4"/>
    <p:sldId id="310" r:id="rId5"/>
    <p:sldId id="278" r:id="rId6"/>
    <p:sldId id="263" r:id="rId7"/>
    <p:sldId id="288" r:id="rId8"/>
    <p:sldId id="294" r:id="rId9"/>
    <p:sldId id="262" r:id="rId10"/>
    <p:sldId id="267" r:id="rId11"/>
    <p:sldId id="299" r:id="rId12"/>
    <p:sldId id="260" r:id="rId13"/>
    <p:sldId id="259" r:id="rId14"/>
    <p:sldId id="297" r:id="rId15"/>
    <p:sldId id="264" r:id="rId16"/>
    <p:sldId id="258" r:id="rId17"/>
    <p:sldId id="269" r:id="rId18"/>
    <p:sldId id="287" r:id="rId19"/>
    <p:sldId id="271" r:id="rId20"/>
    <p:sldId id="270" r:id="rId21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0066FF"/>
    <a:srgbClr val="3366FF"/>
    <a:srgbClr val="009900"/>
    <a:srgbClr val="B3D9FF"/>
    <a:srgbClr val="EFF9FF"/>
    <a:srgbClr val="E7F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9" autoAdjust="0"/>
    <p:restoredTop sz="96963" autoAdjust="0"/>
  </p:normalViewPr>
  <p:slideViewPr>
    <p:cSldViewPr>
      <p:cViewPr>
        <p:scale>
          <a:sx n="100" d="100"/>
          <a:sy n="100" d="100"/>
        </p:scale>
        <p:origin x="-6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624" y="-96"/>
      </p:cViewPr>
      <p:guideLst>
        <p:guide orient="horz" pos="2924"/>
        <p:guide pos="22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9.3425605536332321E-2"/>
          <c:y val="0.15044247787610646"/>
          <c:w val="0.75086505190311481"/>
          <c:h val="0.6814159292035402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All queries</c:v>
                </c:pt>
              </c:strCache>
            </c:strRef>
          </c:tx>
          <c:spPr>
            <a:ln w="40778">
              <a:solidFill>
                <a:srgbClr val="000080"/>
              </a:solidFill>
              <a:prstDash val="solid"/>
            </a:ln>
          </c:spPr>
          <c:marker>
            <c:symbol val="diamond"/>
            <c:size val="1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6.0693022747156641E-2"/>
                  <c:y val="-7.3954864248526334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0.10654079177602803"/>
                  <c:y val="-6.848995310012479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2423118985126896E-2"/>
                  <c:y val="-7.440966395593998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8082458442694681E-2"/>
                  <c:y val="-7.2659954390947037E-2"/>
                </c:manualLayout>
              </c:layout>
              <c:dLblPos val="r"/>
              <c:showVal val="1"/>
            </c:dLbl>
            <c:spPr>
              <a:noFill/>
              <a:ln w="81555">
                <a:noFill/>
              </a:ln>
            </c:spPr>
            <c:txPr>
              <a:bodyPr/>
              <a:lstStyle/>
              <a:p>
                <a:pPr>
                  <a:defRPr sz="256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1 month</c:v>
                </c:pt>
                <c:pt idx="1">
                  <c:v>2 months</c:v>
                </c:pt>
                <c:pt idx="2">
                  <c:v>3 months</c:v>
                </c:pt>
                <c:pt idx="3">
                  <c:v>4 months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80.7</c:v>
                </c:pt>
                <c:pt idx="1">
                  <c:v>81.8</c:v>
                </c:pt>
                <c:pt idx="2">
                  <c:v>81.599999999999994</c:v>
                </c:pt>
                <c:pt idx="3">
                  <c:v>81.2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Mispelled queries</c:v>
                </c:pt>
              </c:strCache>
            </c:strRef>
          </c:tx>
          <c:spPr>
            <a:ln w="40778">
              <a:solidFill>
                <a:srgbClr val="003300"/>
              </a:solidFill>
              <a:prstDash val="solid"/>
            </a:ln>
          </c:spPr>
          <c:marker>
            <c:symbol val="square"/>
            <c:size val="1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1368766404199474E-2"/>
                  <c:y val="-7.789273267071129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5.3955161854768167E-2"/>
                  <c:y val="-0.14049223355277327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4.943296150481194E-2"/>
                  <c:y val="-9.5290004733014952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4.6131342957130277E-2"/>
                  <c:y val="-9.3874402994707729E-2"/>
                </c:manualLayout>
              </c:layout>
              <c:dLblPos val="r"/>
              <c:showVal val="1"/>
            </c:dLbl>
            <c:spPr>
              <a:noFill/>
              <a:ln w="81555">
                <a:noFill/>
              </a:ln>
            </c:spPr>
            <c:txPr>
              <a:bodyPr/>
              <a:lstStyle/>
              <a:p>
                <a:pPr>
                  <a:defRPr sz="256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1 month</c:v>
                </c:pt>
                <c:pt idx="1">
                  <c:v>2 months</c:v>
                </c:pt>
                <c:pt idx="2">
                  <c:v>3 months</c:v>
                </c:pt>
                <c:pt idx="3">
                  <c:v>4 months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66.099999999999994</c:v>
                </c:pt>
                <c:pt idx="1">
                  <c:v>67.2</c:v>
                </c:pt>
                <c:pt idx="2">
                  <c:v>68.900000000000006</c:v>
                </c:pt>
                <c:pt idx="3">
                  <c:v>69.400000000000006</c:v>
                </c:pt>
              </c:numCache>
            </c:numRef>
          </c:val>
        </c:ser>
        <c:marker val="1"/>
        <c:axId val="125482112"/>
        <c:axId val="125483648"/>
      </c:lineChart>
      <c:catAx>
        <c:axId val="125482112"/>
        <c:scaling>
          <c:orientation val="minMax"/>
        </c:scaling>
        <c:axPos val="b"/>
        <c:numFmt formatCode="General" sourceLinked="1"/>
        <c:tickLblPos val="nextTo"/>
        <c:spPr>
          <a:ln w="101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2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83648"/>
        <c:crosses val="autoZero"/>
        <c:auto val="1"/>
        <c:lblAlgn val="ctr"/>
        <c:lblOffset val="100"/>
        <c:tickLblSkip val="1"/>
        <c:tickMarkSkip val="1"/>
      </c:catAx>
      <c:valAx>
        <c:axId val="125483648"/>
        <c:scaling>
          <c:orientation val="minMax"/>
          <c:max val="85"/>
          <c:min val="65"/>
        </c:scaling>
        <c:axPos val="l"/>
        <c:majorGridlines>
          <c:spPr>
            <a:ln w="40778">
              <a:solidFill>
                <a:srgbClr val="000000"/>
              </a:solidFill>
              <a:prstDash val="sysDash"/>
            </a:ln>
          </c:spPr>
        </c:majorGridlines>
        <c:numFmt formatCode="General" sourceLinked="1"/>
        <c:tickLblPos val="nextTo"/>
        <c:spPr>
          <a:ln w="101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92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482112"/>
        <c:crosses val="autoZero"/>
        <c:crossBetween val="between"/>
        <c:majorUnit val="5"/>
        <c:minorUnit val="2.5"/>
      </c:valAx>
      <c:spPr>
        <a:solidFill>
          <a:srgbClr val="FFFFFF"/>
        </a:solidFill>
        <a:ln w="81555">
          <a:noFill/>
        </a:ln>
      </c:spPr>
    </c:plotArea>
    <c:legend>
      <c:legendPos val="r"/>
      <c:layout>
        <c:manualLayout>
          <c:xMode val="edge"/>
          <c:yMode val="edge"/>
          <c:x val="0.70760761154855689"/>
          <c:y val="0.32743363022245187"/>
          <c:w val="0.29239238845144366"/>
          <c:h val="0.16415214491631175"/>
        </c:manualLayout>
      </c:layout>
      <c:spPr>
        <a:noFill/>
        <a:ln w="81555">
          <a:noFill/>
        </a:ln>
      </c:spPr>
      <c:txPr>
        <a:bodyPr/>
        <a:lstStyle/>
        <a:p>
          <a:pPr>
            <a:defRPr sz="236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5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E5AD64-F263-4CF9-A721-01C4E915D13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AF12345-C1EA-4C6A-8440-6A2E02497FCE}">
      <dgm:prSet/>
      <dgm:spPr/>
      <dgm:t>
        <a:bodyPr/>
        <a:lstStyle/>
        <a:p>
          <a:pPr rtl="0"/>
          <a:r>
            <a:rPr lang="en-US" dirty="0" err="1" smtClean="0"/>
            <a:t>epresso</a:t>
          </a:r>
          <a:r>
            <a:rPr lang="en-US" dirty="0" smtClean="0"/>
            <a:t> machines</a:t>
          </a:r>
          <a:endParaRPr lang="en-US" dirty="0"/>
        </a:p>
      </dgm:t>
    </dgm:pt>
    <dgm:pt modelId="{2DFF946B-547E-4A46-BA65-5918F5E1AA99}" type="parTrans" cxnId="{1C822EC6-AAE3-4F09-AF40-9A9A5084B38B}">
      <dgm:prSet/>
      <dgm:spPr/>
      <dgm:t>
        <a:bodyPr/>
        <a:lstStyle/>
        <a:p>
          <a:endParaRPr lang="en-US"/>
        </a:p>
      </dgm:t>
    </dgm:pt>
    <dgm:pt modelId="{40BFA99E-E052-4E34-95E3-C8A2FEF2BDB8}" type="sibTrans" cxnId="{1C822EC6-AAE3-4F09-AF40-9A9A5084B38B}">
      <dgm:prSet/>
      <dgm:spPr/>
      <dgm:t>
        <a:bodyPr/>
        <a:lstStyle/>
        <a:p>
          <a:endParaRPr lang="en-US"/>
        </a:p>
      </dgm:t>
    </dgm:pt>
    <dgm:pt modelId="{9F242134-70E9-423C-AAF8-44334F1A0086}">
      <dgm:prSet/>
      <dgm:spPr/>
      <dgm:t>
        <a:bodyPr/>
        <a:lstStyle/>
        <a:p>
          <a:pPr rtl="0"/>
          <a:r>
            <a:rPr lang="en-US" dirty="0" err="1" smtClean="0"/>
            <a:t>espesso</a:t>
          </a:r>
          <a:r>
            <a:rPr lang="en-US" dirty="0" smtClean="0"/>
            <a:t> machines</a:t>
          </a:r>
          <a:endParaRPr lang="en-US" dirty="0"/>
        </a:p>
      </dgm:t>
    </dgm:pt>
    <dgm:pt modelId="{0D197FAC-7B82-44C4-BD78-B89F3511EDE5}" type="parTrans" cxnId="{C563C49C-C212-441C-B4B6-3719488EFD09}">
      <dgm:prSet/>
      <dgm:spPr/>
      <dgm:t>
        <a:bodyPr/>
        <a:lstStyle/>
        <a:p>
          <a:endParaRPr lang="en-US"/>
        </a:p>
      </dgm:t>
    </dgm:pt>
    <dgm:pt modelId="{DA35DDD2-EAFA-46A4-BA92-87A0EFB1734B}" type="sibTrans" cxnId="{C563C49C-C212-441C-B4B6-3719488EFD09}">
      <dgm:prSet/>
      <dgm:spPr/>
      <dgm:t>
        <a:bodyPr/>
        <a:lstStyle/>
        <a:p>
          <a:endParaRPr lang="en-US"/>
        </a:p>
      </dgm:t>
    </dgm:pt>
    <dgm:pt modelId="{0BADF531-FF2A-4BC7-B2AF-1B25E6939949}">
      <dgm:prSet/>
      <dgm:spPr/>
      <dgm:t>
        <a:bodyPr/>
        <a:lstStyle/>
        <a:p>
          <a:pPr rtl="0"/>
          <a:r>
            <a:rPr lang="en-US" dirty="0" err="1" smtClean="0"/>
            <a:t>espreso</a:t>
          </a:r>
          <a:r>
            <a:rPr lang="en-US" dirty="0" smtClean="0"/>
            <a:t> machines</a:t>
          </a:r>
          <a:endParaRPr lang="en-US" dirty="0"/>
        </a:p>
      </dgm:t>
    </dgm:pt>
    <dgm:pt modelId="{ACCEA6D8-AA2A-45C4-891A-7689431315A9}" type="parTrans" cxnId="{F989812A-7880-4A2B-B3C2-7F0A47F41F01}">
      <dgm:prSet/>
      <dgm:spPr/>
      <dgm:t>
        <a:bodyPr/>
        <a:lstStyle/>
        <a:p>
          <a:endParaRPr lang="en-US"/>
        </a:p>
      </dgm:t>
    </dgm:pt>
    <dgm:pt modelId="{B41C75AF-65F8-4C58-A3D9-395906C01F6C}" type="sibTrans" cxnId="{F989812A-7880-4A2B-B3C2-7F0A47F41F01}">
      <dgm:prSet/>
      <dgm:spPr/>
      <dgm:t>
        <a:bodyPr/>
        <a:lstStyle/>
        <a:p>
          <a:endParaRPr lang="en-US"/>
        </a:p>
      </dgm:t>
    </dgm:pt>
    <dgm:pt modelId="{6D77EBB3-4A62-4F81-AACA-7B2868570C55}">
      <dgm:prSet/>
      <dgm:spPr/>
      <dgm:t>
        <a:bodyPr/>
        <a:lstStyle/>
        <a:p>
          <a:pPr rtl="0"/>
          <a:r>
            <a:rPr lang="en-US" dirty="0" err="1" smtClean="0"/>
            <a:t>espressomachines</a:t>
          </a:r>
          <a:endParaRPr lang="en-US" dirty="0"/>
        </a:p>
      </dgm:t>
    </dgm:pt>
    <dgm:pt modelId="{42AC4997-8DFD-4758-8B82-ECFF02935BF1}" type="parTrans" cxnId="{641C0D39-B77C-4CF4-B444-DFD46F66DAF2}">
      <dgm:prSet/>
      <dgm:spPr/>
      <dgm:t>
        <a:bodyPr/>
        <a:lstStyle/>
        <a:p>
          <a:endParaRPr lang="en-US"/>
        </a:p>
      </dgm:t>
    </dgm:pt>
    <dgm:pt modelId="{C406E966-9AD5-4410-91A7-ED8723FD3807}" type="sibTrans" cxnId="{641C0D39-B77C-4CF4-B444-DFD46F66DAF2}">
      <dgm:prSet/>
      <dgm:spPr/>
      <dgm:t>
        <a:bodyPr/>
        <a:lstStyle/>
        <a:p>
          <a:endParaRPr lang="en-US"/>
        </a:p>
      </dgm:t>
    </dgm:pt>
    <dgm:pt modelId="{39BDAD37-8A2F-480B-B1F7-A56B9014AB60}">
      <dgm:prSet/>
      <dgm:spPr/>
      <dgm:t>
        <a:bodyPr/>
        <a:lstStyle/>
        <a:p>
          <a:pPr rtl="0"/>
          <a:r>
            <a:rPr lang="en-US" dirty="0" err="1" smtClean="0"/>
            <a:t>esspreso</a:t>
          </a:r>
          <a:r>
            <a:rPr lang="en-US" dirty="0" smtClean="0"/>
            <a:t> machines</a:t>
          </a:r>
          <a:endParaRPr lang="en-US" dirty="0"/>
        </a:p>
      </dgm:t>
    </dgm:pt>
    <dgm:pt modelId="{0147298B-2183-4405-9ED1-6B4D0D3E6E6C}" type="parTrans" cxnId="{CAEBC68D-E693-4DFE-8BA9-B3411E76258B}">
      <dgm:prSet/>
      <dgm:spPr/>
      <dgm:t>
        <a:bodyPr/>
        <a:lstStyle/>
        <a:p>
          <a:endParaRPr lang="en-US"/>
        </a:p>
      </dgm:t>
    </dgm:pt>
    <dgm:pt modelId="{8A2281C7-531E-4E32-8B0D-872F62619D19}" type="sibTrans" cxnId="{CAEBC68D-E693-4DFE-8BA9-B3411E76258B}">
      <dgm:prSet/>
      <dgm:spPr/>
      <dgm:t>
        <a:bodyPr/>
        <a:lstStyle/>
        <a:p>
          <a:endParaRPr lang="en-US"/>
        </a:p>
      </dgm:t>
    </dgm:pt>
    <dgm:pt modelId="{72690D79-0A42-4170-B052-7E476957B683}">
      <dgm:prSet/>
      <dgm:spPr/>
      <dgm:t>
        <a:bodyPr/>
        <a:lstStyle/>
        <a:p>
          <a:pPr rtl="0"/>
          <a:r>
            <a:rPr lang="en-US" dirty="0" err="1" smtClean="0"/>
            <a:t>esspresso</a:t>
          </a:r>
          <a:r>
            <a:rPr lang="en-US" dirty="0" smtClean="0"/>
            <a:t> machines</a:t>
          </a:r>
          <a:endParaRPr lang="en-US" dirty="0"/>
        </a:p>
      </dgm:t>
    </dgm:pt>
    <dgm:pt modelId="{470F695B-D196-4D54-97B8-DFA4CDC6D026}" type="parTrans" cxnId="{205D8F4B-F3BB-4641-B475-5568DE5C0F3B}">
      <dgm:prSet/>
      <dgm:spPr/>
      <dgm:t>
        <a:bodyPr/>
        <a:lstStyle/>
        <a:p>
          <a:endParaRPr lang="en-US"/>
        </a:p>
      </dgm:t>
    </dgm:pt>
    <dgm:pt modelId="{002E973F-CBB3-4ED1-90FE-23EE539421C4}" type="sibTrans" cxnId="{205D8F4B-F3BB-4641-B475-5568DE5C0F3B}">
      <dgm:prSet/>
      <dgm:spPr/>
      <dgm:t>
        <a:bodyPr/>
        <a:lstStyle/>
        <a:p>
          <a:endParaRPr lang="en-US"/>
        </a:p>
      </dgm:t>
    </dgm:pt>
    <dgm:pt modelId="{C15D817E-17B6-4D82-A8FE-DE52041C4D63}">
      <dgm:prSet/>
      <dgm:spPr/>
      <dgm:t>
        <a:bodyPr/>
        <a:lstStyle/>
        <a:p>
          <a:pPr rtl="0"/>
          <a:r>
            <a:rPr lang="en-US" dirty="0" err="1" smtClean="0"/>
            <a:t>expresso</a:t>
          </a:r>
          <a:r>
            <a:rPr lang="en-US" dirty="0" smtClean="0"/>
            <a:t> machines</a:t>
          </a:r>
          <a:endParaRPr lang="en-US" dirty="0"/>
        </a:p>
      </dgm:t>
    </dgm:pt>
    <dgm:pt modelId="{3603B267-A4AD-4C3B-83C1-1B9B83638A83}" type="parTrans" cxnId="{6EE7C883-1FA0-4975-904A-EE87E3A3342B}">
      <dgm:prSet/>
      <dgm:spPr/>
      <dgm:t>
        <a:bodyPr/>
        <a:lstStyle/>
        <a:p>
          <a:endParaRPr lang="en-US"/>
        </a:p>
      </dgm:t>
    </dgm:pt>
    <dgm:pt modelId="{8FB459F2-58EA-4A12-9D8F-26B92D621238}" type="sibTrans" cxnId="{6EE7C883-1FA0-4975-904A-EE87E3A3342B}">
      <dgm:prSet/>
      <dgm:spPr/>
      <dgm:t>
        <a:bodyPr/>
        <a:lstStyle/>
        <a:p>
          <a:endParaRPr lang="en-US"/>
        </a:p>
      </dgm:t>
    </dgm:pt>
    <dgm:pt modelId="{6BAD25CF-5AC3-43FF-8080-771DA2B1BDEA}">
      <dgm:prSet/>
      <dgm:spPr/>
      <dgm:t>
        <a:bodyPr/>
        <a:lstStyle/>
        <a:p>
          <a:pPr rtl="0"/>
          <a:r>
            <a:rPr lang="en-US" dirty="0" err="1" smtClean="0"/>
            <a:t>exspresso</a:t>
          </a:r>
          <a:r>
            <a:rPr lang="en-US" dirty="0" smtClean="0"/>
            <a:t> machines</a:t>
          </a:r>
          <a:endParaRPr lang="en-US" dirty="0"/>
        </a:p>
      </dgm:t>
    </dgm:pt>
    <dgm:pt modelId="{EBED60BC-CDA1-401E-ACF7-89C9CB33E65D}" type="parTrans" cxnId="{4BED0B58-AAA6-43EE-B2F2-30FBE26E7D69}">
      <dgm:prSet/>
      <dgm:spPr/>
      <dgm:t>
        <a:bodyPr/>
        <a:lstStyle/>
        <a:p>
          <a:endParaRPr lang="en-US"/>
        </a:p>
      </dgm:t>
    </dgm:pt>
    <dgm:pt modelId="{35EE5D38-7C2D-473C-8A86-65A79DF9C1BD}" type="sibTrans" cxnId="{4BED0B58-AAA6-43EE-B2F2-30FBE26E7D69}">
      <dgm:prSet/>
      <dgm:spPr/>
      <dgm:t>
        <a:bodyPr/>
        <a:lstStyle/>
        <a:p>
          <a:endParaRPr lang="en-US"/>
        </a:p>
      </dgm:t>
    </dgm:pt>
    <dgm:pt modelId="{23504ED3-2B8A-4231-A546-74B05BEE378A}" type="pres">
      <dgm:prSet presAssocID="{FBE5AD64-F263-4CF9-A721-01C4E915D13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B8E4D08-2403-4124-9F5E-535C5E461D6F}" type="pres">
      <dgm:prSet presAssocID="{FBE5AD64-F263-4CF9-A721-01C4E915D134}" presName="pyramid" presStyleLbl="node1" presStyleIdx="0" presStyleCnt="1"/>
      <dgm:spPr/>
    </dgm:pt>
    <dgm:pt modelId="{A82BA31B-79DB-4DB6-9D0C-66901E31E2BC}" type="pres">
      <dgm:prSet presAssocID="{FBE5AD64-F263-4CF9-A721-01C4E915D134}" presName="theList" presStyleCnt="0"/>
      <dgm:spPr/>
    </dgm:pt>
    <dgm:pt modelId="{48F744F3-DC33-444B-ABFF-416D9BB85566}" type="pres">
      <dgm:prSet presAssocID="{1AF12345-C1EA-4C6A-8440-6A2E02497FCE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41884-54C7-4258-825A-A0174B376DE6}" type="pres">
      <dgm:prSet presAssocID="{1AF12345-C1EA-4C6A-8440-6A2E02497FCE}" presName="aSpace" presStyleCnt="0"/>
      <dgm:spPr/>
    </dgm:pt>
    <dgm:pt modelId="{51CBDF9E-649E-4623-B8DB-26A84EB3D98C}" type="pres">
      <dgm:prSet presAssocID="{9F242134-70E9-423C-AAF8-44334F1A0086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6BE6-8514-458D-9C97-C390EA8B06DF}" type="pres">
      <dgm:prSet presAssocID="{9F242134-70E9-423C-AAF8-44334F1A0086}" presName="aSpace" presStyleCnt="0"/>
      <dgm:spPr/>
    </dgm:pt>
    <dgm:pt modelId="{C89D9A6F-05A8-4C4E-8189-3CF2D91E2AC5}" type="pres">
      <dgm:prSet presAssocID="{0BADF531-FF2A-4BC7-B2AF-1B25E6939949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C0B52-DCA3-43A8-9383-20CE5761EFFE}" type="pres">
      <dgm:prSet presAssocID="{0BADF531-FF2A-4BC7-B2AF-1B25E6939949}" presName="aSpace" presStyleCnt="0"/>
      <dgm:spPr/>
    </dgm:pt>
    <dgm:pt modelId="{0D7CC18C-80A8-48B9-B527-9AA1553D2548}" type="pres">
      <dgm:prSet presAssocID="{6D77EBB3-4A62-4F81-AACA-7B2868570C55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5ABBC-CF5C-4CE4-9D03-CC2E9A247A49}" type="pres">
      <dgm:prSet presAssocID="{6D77EBB3-4A62-4F81-AACA-7B2868570C55}" presName="aSpace" presStyleCnt="0"/>
      <dgm:spPr/>
    </dgm:pt>
    <dgm:pt modelId="{A9922BCF-6AAD-4E03-8654-361FB63F949E}" type="pres">
      <dgm:prSet presAssocID="{39BDAD37-8A2F-480B-B1F7-A56B9014AB60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9FC0E-8A76-40E9-85A7-CBB6B1634832}" type="pres">
      <dgm:prSet presAssocID="{39BDAD37-8A2F-480B-B1F7-A56B9014AB60}" presName="aSpace" presStyleCnt="0"/>
      <dgm:spPr/>
    </dgm:pt>
    <dgm:pt modelId="{910EE3DD-7379-49E1-A184-02AAF561B801}" type="pres">
      <dgm:prSet presAssocID="{72690D79-0A42-4170-B052-7E476957B683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FDFEA-DF00-4E6A-80F2-1B24EA2FB51B}" type="pres">
      <dgm:prSet presAssocID="{72690D79-0A42-4170-B052-7E476957B683}" presName="aSpace" presStyleCnt="0"/>
      <dgm:spPr/>
    </dgm:pt>
    <dgm:pt modelId="{05F9F43D-C6AB-4759-AA40-D908A8CE9DE5}" type="pres">
      <dgm:prSet presAssocID="{C15D817E-17B6-4D82-A8FE-DE52041C4D63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83704-B806-4542-9730-A1470F6BA8DA}" type="pres">
      <dgm:prSet presAssocID="{C15D817E-17B6-4D82-A8FE-DE52041C4D63}" presName="aSpace" presStyleCnt="0"/>
      <dgm:spPr/>
    </dgm:pt>
    <dgm:pt modelId="{5BEDFC71-073B-4926-A083-691352F5052C}" type="pres">
      <dgm:prSet presAssocID="{6BAD25CF-5AC3-43FF-8080-771DA2B1BDEA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4EB25-8F2D-496C-8682-E47F6623FA5B}" type="pres">
      <dgm:prSet presAssocID="{6BAD25CF-5AC3-43FF-8080-771DA2B1BDEA}" presName="aSpace" presStyleCnt="0"/>
      <dgm:spPr/>
    </dgm:pt>
  </dgm:ptLst>
  <dgm:cxnLst>
    <dgm:cxn modelId="{205D8F4B-F3BB-4641-B475-5568DE5C0F3B}" srcId="{FBE5AD64-F263-4CF9-A721-01C4E915D134}" destId="{72690D79-0A42-4170-B052-7E476957B683}" srcOrd="5" destOrd="0" parTransId="{470F695B-D196-4D54-97B8-DFA4CDC6D026}" sibTransId="{002E973F-CBB3-4ED1-90FE-23EE539421C4}"/>
    <dgm:cxn modelId="{1C822EC6-AAE3-4F09-AF40-9A9A5084B38B}" srcId="{FBE5AD64-F263-4CF9-A721-01C4E915D134}" destId="{1AF12345-C1EA-4C6A-8440-6A2E02497FCE}" srcOrd="0" destOrd="0" parTransId="{2DFF946B-547E-4A46-BA65-5918F5E1AA99}" sibTransId="{40BFA99E-E052-4E34-95E3-C8A2FEF2BDB8}"/>
    <dgm:cxn modelId="{4BED0B58-AAA6-43EE-B2F2-30FBE26E7D69}" srcId="{FBE5AD64-F263-4CF9-A721-01C4E915D134}" destId="{6BAD25CF-5AC3-43FF-8080-771DA2B1BDEA}" srcOrd="7" destOrd="0" parTransId="{EBED60BC-CDA1-401E-ACF7-89C9CB33E65D}" sibTransId="{35EE5D38-7C2D-473C-8A86-65A79DF9C1BD}"/>
    <dgm:cxn modelId="{6EE7C883-1FA0-4975-904A-EE87E3A3342B}" srcId="{FBE5AD64-F263-4CF9-A721-01C4E915D134}" destId="{C15D817E-17B6-4D82-A8FE-DE52041C4D63}" srcOrd="6" destOrd="0" parTransId="{3603B267-A4AD-4C3B-83C1-1B9B83638A83}" sibTransId="{8FB459F2-58EA-4A12-9D8F-26B92D621238}"/>
    <dgm:cxn modelId="{4B27CA6E-5BD3-4A54-B619-A41AB76B63CE}" type="presOf" srcId="{FBE5AD64-F263-4CF9-A721-01C4E915D134}" destId="{23504ED3-2B8A-4231-A546-74B05BEE378A}" srcOrd="0" destOrd="0" presId="urn:microsoft.com/office/officeart/2005/8/layout/pyramid2"/>
    <dgm:cxn modelId="{CBA8ABEF-F631-4477-92B7-A07278F5F3AD}" type="presOf" srcId="{72690D79-0A42-4170-B052-7E476957B683}" destId="{910EE3DD-7379-49E1-A184-02AAF561B801}" srcOrd="0" destOrd="0" presId="urn:microsoft.com/office/officeart/2005/8/layout/pyramid2"/>
    <dgm:cxn modelId="{581BFDEA-089E-404B-9AAF-9EA58E75A38B}" type="presOf" srcId="{6D77EBB3-4A62-4F81-AACA-7B2868570C55}" destId="{0D7CC18C-80A8-48B9-B527-9AA1553D2548}" srcOrd="0" destOrd="0" presId="urn:microsoft.com/office/officeart/2005/8/layout/pyramid2"/>
    <dgm:cxn modelId="{3DC39C84-BF4F-43B5-A62E-D9D1B5C9DB77}" type="presOf" srcId="{9F242134-70E9-423C-AAF8-44334F1A0086}" destId="{51CBDF9E-649E-4623-B8DB-26A84EB3D98C}" srcOrd="0" destOrd="0" presId="urn:microsoft.com/office/officeart/2005/8/layout/pyramid2"/>
    <dgm:cxn modelId="{DF37EB08-9083-4AFF-BBB6-AB8563C6E6B5}" type="presOf" srcId="{6BAD25CF-5AC3-43FF-8080-771DA2B1BDEA}" destId="{5BEDFC71-073B-4926-A083-691352F5052C}" srcOrd="0" destOrd="0" presId="urn:microsoft.com/office/officeart/2005/8/layout/pyramid2"/>
    <dgm:cxn modelId="{FFB792AE-2F64-46F8-B75C-7114D72BDB67}" type="presOf" srcId="{0BADF531-FF2A-4BC7-B2AF-1B25E6939949}" destId="{C89D9A6F-05A8-4C4E-8189-3CF2D91E2AC5}" srcOrd="0" destOrd="0" presId="urn:microsoft.com/office/officeart/2005/8/layout/pyramid2"/>
    <dgm:cxn modelId="{CAEBC68D-E693-4DFE-8BA9-B3411E76258B}" srcId="{FBE5AD64-F263-4CF9-A721-01C4E915D134}" destId="{39BDAD37-8A2F-480B-B1F7-A56B9014AB60}" srcOrd="4" destOrd="0" parTransId="{0147298B-2183-4405-9ED1-6B4D0D3E6E6C}" sibTransId="{8A2281C7-531E-4E32-8B0D-872F62619D19}"/>
    <dgm:cxn modelId="{DCC72A35-C79C-4BB3-BB17-F13C837BDFEF}" type="presOf" srcId="{39BDAD37-8A2F-480B-B1F7-A56B9014AB60}" destId="{A9922BCF-6AAD-4E03-8654-361FB63F949E}" srcOrd="0" destOrd="0" presId="urn:microsoft.com/office/officeart/2005/8/layout/pyramid2"/>
    <dgm:cxn modelId="{F989812A-7880-4A2B-B3C2-7F0A47F41F01}" srcId="{FBE5AD64-F263-4CF9-A721-01C4E915D134}" destId="{0BADF531-FF2A-4BC7-B2AF-1B25E6939949}" srcOrd="2" destOrd="0" parTransId="{ACCEA6D8-AA2A-45C4-891A-7689431315A9}" sibTransId="{B41C75AF-65F8-4C58-A3D9-395906C01F6C}"/>
    <dgm:cxn modelId="{85C64BC0-9BA7-467F-B2A0-EE8052260D36}" type="presOf" srcId="{1AF12345-C1EA-4C6A-8440-6A2E02497FCE}" destId="{48F744F3-DC33-444B-ABFF-416D9BB85566}" srcOrd="0" destOrd="0" presId="urn:microsoft.com/office/officeart/2005/8/layout/pyramid2"/>
    <dgm:cxn modelId="{641C0D39-B77C-4CF4-B444-DFD46F66DAF2}" srcId="{FBE5AD64-F263-4CF9-A721-01C4E915D134}" destId="{6D77EBB3-4A62-4F81-AACA-7B2868570C55}" srcOrd="3" destOrd="0" parTransId="{42AC4997-8DFD-4758-8B82-ECFF02935BF1}" sibTransId="{C406E966-9AD5-4410-91A7-ED8723FD3807}"/>
    <dgm:cxn modelId="{39A3030E-6DDC-4242-B963-023C96C733DD}" type="presOf" srcId="{C15D817E-17B6-4D82-A8FE-DE52041C4D63}" destId="{05F9F43D-C6AB-4759-AA40-D908A8CE9DE5}" srcOrd="0" destOrd="0" presId="urn:microsoft.com/office/officeart/2005/8/layout/pyramid2"/>
    <dgm:cxn modelId="{C563C49C-C212-441C-B4B6-3719488EFD09}" srcId="{FBE5AD64-F263-4CF9-A721-01C4E915D134}" destId="{9F242134-70E9-423C-AAF8-44334F1A0086}" srcOrd="1" destOrd="0" parTransId="{0D197FAC-7B82-44C4-BD78-B89F3511EDE5}" sibTransId="{DA35DDD2-EAFA-46A4-BA92-87A0EFB1734B}"/>
    <dgm:cxn modelId="{871F693A-440A-4920-9F04-2F6A42338F04}" type="presParOf" srcId="{23504ED3-2B8A-4231-A546-74B05BEE378A}" destId="{DB8E4D08-2403-4124-9F5E-535C5E461D6F}" srcOrd="0" destOrd="0" presId="urn:microsoft.com/office/officeart/2005/8/layout/pyramid2"/>
    <dgm:cxn modelId="{98F03E7A-A392-453D-A35F-126346A21D24}" type="presParOf" srcId="{23504ED3-2B8A-4231-A546-74B05BEE378A}" destId="{A82BA31B-79DB-4DB6-9D0C-66901E31E2BC}" srcOrd="1" destOrd="0" presId="urn:microsoft.com/office/officeart/2005/8/layout/pyramid2"/>
    <dgm:cxn modelId="{5ED48469-DDF4-4732-A845-815330B3F04E}" type="presParOf" srcId="{A82BA31B-79DB-4DB6-9D0C-66901E31E2BC}" destId="{48F744F3-DC33-444B-ABFF-416D9BB85566}" srcOrd="0" destOrd="0" presId="urn:microsoft.com/office/officeart/2005/8/layout/pyramid2"/>
    <dgm:cxn modelId="{715299F3-951A-4293-90BB-5FF7CFE3556C}" type="presParOf" srcId="{A82BA31B-79DB-4DB6-9D0C-66901E31E2BC}" destId="{7A841884-54C7-4258-825A-A0174B376DE6}" srcOrd="1" destOrd="0" presId="urn:microsoft.com/office/officeart/2005/8/layout/pyramid2"/>
    <dgm:cxn modelId="{7187A1AD-9631-484A-800D-0E078648FEDF}" type="presParOf" srcId="{A82BA31B-79DB-4DB6-9D0C-66901E31E2BC}" destId="{51CBDF9E-649E-4623-B8DB-26A84EB3D98C}" srcOrd="2" destOrd="0" presId="urn:microsoft.com/office/officeart/2005/8/layout/pyramid2"/>
    <dgm:cxn modelId="{F1C4BC4F-E393-4C8D-8F53-10EA7DEE321F}" type="presParOf" srcId="{A82BA31B-79DB-4DB6-9D0C-66901E31E2BC}" destId="{ED1B6BE6-8514-458D-9C97-C390EA8B06DF}" srcOrd="3" destOrd="0" presId="urn:microsoft.com/office/officeart/2005/8/layout/pyramid2"/>
    <dgm:cxn modelId="{BF7C0FE6-E528-4696-881E-06D9E70A29D2}" type="presParOf" srcId="{A82BA31B-79DB-4DB6-9D0C-66901E31E2BC}" destId="{C89D9A6F-05A8-4C4E-8189-3CF2D91E2AC5}" srcOrd="4" destOrd="0" presId="urn:microsoft.com/office/officeart/2005/8/layout/pyramid2"/>
    <dgm:cxn modelId="{A7DF9CF2-EACF-4814-96A3-FB0FB704BE03}" type="presParOf" srcId="{A82BA31B-79DB-4DB6-9D0C-66901E31E2BC}" destId="{8DCC0B52-DCA3-43A8-9383-20CE5761EFFE}" srcOrd="5" destOrd="0" presId="urn:microsoft.com/office/officeart/2005/8/layout/pyramid2"/>
    <dgm:cxn modelId="{202272F0-9449-4538-9D5F-4F1853D4BA8B}" type="presParOf" srcId="{A82BA31B-79DB-4DB6-9D0C-66901E31E2BC}" destId="{0D7CC18C-80A8-48B9-B527-9AA1553D2548}" srcOrd="6" destOrd="0" presId="urn:microsoft.com/office/officeart/2005/8/layout/pyramid2"/>
    <dgm:cxn modelId="{7A7CA5EC-3273-4681-BE64-EB886BD7B4C2}" type="presParOf" srcId="{A82BA31B-79DB-4DB6-9D0C-66901E31E2BC}" destId="{9635ABBC-CF5C-4CE4-9D03-CC2E9A247A49}" srcOrd="7" destOrd="0" presId="urn:microsoft.com/office/officeart/2005/8/layout/pyramid2"/>
    <dgm:cxn modelId="{DEBEAFC5-D36B-4C2C-8DA2-A1FA12E9A784}" type="presParOf" srcId="{A82BA31B-79DB-4DB6-9D0C-66901E31E2BC}" destId="{A9922BCF-6AAD-4E03-8654-361FB63F949E}" srcOrd="8" destOrd="0" presId="urn:microsoft.com/office/officeart/2005/8/layout/pyramid2"/>
    <dgm:cxn modelId="{81312628-4F4A-4A70-9093-BEA5D99F9C4E}" type="presParOf" srcId="{A82BA31B-79DB-4DB6-9D0C-66901E31E2BC}" destId="{7B49FC0E-8A76-40E9-85A7-CBB6B1634832}" srcOrd="9" destOrd="0" presId="urn:microsoft.com/office/officeart/2005/8/layout/pyramid2"/>
    <dgm:cxn modelId="{277AEB2B-01E9-4105-994F-322FDA8F07B9}" type="presParOf" srcId="{A82BA31B-79DB-4DB6-9D0C-66901E31E2BC}" destId="{910EE3DD-7379-49E1-A184-02AAF561B801}" srcOrd="10" destOrd="0" presId="urn:microsoft.com/office/officeart/2005/8/layout/pyramid2"/>
    <dgm:cxn modelId="{3555D11F-632B-4053-9FF7-8F5CD4AA2801}" type="presParOf" srcId="{A82BA31B-79DB-4DB6-9D0C-66901E31E2BC}" destId="{A7DFDFEA-DF00-4E6A-80F2-1B24EA2FB51B}" srcOrd="11" destOrd="0" presId="urn:microsoft.com/office/officeart/2005/8/layout/pyramid2"/>
    <dgm:cxn modelId="{BE20BFF6-A653-4EF7-9519-FDCBDD73DF9C}" type="presParOf" srcId="{A82BA31B-79DB-4DB6-9D0C-66901E31E2BC}" destId="{05F9F43D-C6AB-4759-AA40-D908A8CE9DE5}" srcOrd="12" destOrd="0" presId="urn:microsoft.com/office/officeart/2005/8/layout/pyramid2"/>
    <dgm:cxn modelId="{D8A0BF99-0BA8-44F2-9462-B855ADE81103}" type="presParOf" srcId="{A82BA31B-79DB-4DB6-9D0C-66901E31E2BC}" destId="{95383704-B806-4542-9730-A1470F6BA8DA}" srcOrd="13" destOrd="0" presId="urn:microsoft.com/office/officeart/2005/8/layout/pyramid2"/>
    <dgm:cxn modelId="{10EE9DB2-1C36-4AF5-91DB-115160EEDB5A}" type="presParOf" srcId="{A82BA31B-79DB-4DB6-9D0C-66901E31E2BC}" destId="{5BEDFC71-073B-4926-A083-691352F5052C}" srcOrd="14" destOrd="0" presId="urn:microsoft.com/office/officeart/2005/8/layout/pyramid2"/>
    <dgm:cxn modelId="{2F906C55-C75D-4EF8-AFE6-673E347CE030}" type="presParOf" srcId="{A82BA31B-79DB-4DB6-9D0C-66901E31E2BC}" destId="{14F4EB25-8F2D-496C-8682-E47F6623FA5B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E5AD64-F263-4CF9-A721-01C4E915D13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F12345-C1EA-4C6A-8440-6A2E02497FCE}">
      <dgm:prSet/>
      <dgm:spPr/>
      <dgm:t>
        <a:bodyPr/>
        <a:lstStyle/>
        <a:p>
          <a:pPr rtl="0"/>
          <a:r>
            <a:rPr lang="en-US" dirty="0" smtClean="0"/>
            <a:t>singular wireless</a:t>
          </a:r>
          <a:endParaRPr lang="en-US" dirty="0"/>
        </a:p>
      </dgm:t>
    </dgm:pt>
    <dgm:pt modelId="{2DFF946B-547E-4A46-BA65-5918F5E1AA99}" type="parTrans" cxnId="{1C822EC6-AAE3-4F09-AF40-9A9A5084B38B}">
      <dgm:prSet/>
      <dgm:spPr/>
      <dgm:t>
        <a:bodyPr/>
        <a:lstStyle/>
        <a:p>
          <a:endParaRPr lang="en-US"/>
        </a:p>
      </dgm:t>
    </dgm:pt>
    <dgm:pt modelId="{40BFA99E-E052-4E34-95E3-C8A2FEF2BDB8}" type="sibTrans" cxnId="{1C822EC6-AAE3-4F09-AF40-9A9A5084B38B}">
      <dgm:prSet/>
      <dgm:spPr/>
      <dgm:t>
        <a:bodyPr/>
        <a:lstStyle/>
        <a:p>
          <a:endParaRPr lang="en-US"/>
        </a:p>
      </dgm:t>
    </dgm:pt>
    <dgm:pt modelId="{9F242134-70E9-423C-AAF8-44334F1A0086}">
      <dgm:prSet/>
      <dgm:spPr/>
      <dgm:t>
        <a:bodyPr/>
        <a:lstStyle/>
        <a:p>
          <a:pPr rtl="0"/>
          <a:r>
            <a:rPr lang="en-US" dirty="0" err="1" smtClean="0"/>
            <a:t>cingulair</a:t>
          </a:r>
          <a:r>
            <a:rPr lang="en-US" dirty="0" smtClean="0"/>
            <a:t> wireless</a:t>
          </a:r>
          <a:endParaRPr lang="en-US" dirty="0"/>
        </a:p>
      </dgm:t>
    </dgm:pt>
    <dgm:pt modelId="{0D197FAC-7B82-44C4-BD78-B89F3511EDE5}" type="parTrans" cxnId="{C563C49C-C212-441C-B4B6-3719488EFD09}">
      <dgm:prSet/>
      <dgm:spPr/>
      <dgm:t>
        <a:bodyPr/>
        <a:lstStyle/>
        <a:p>
          <a:endParaRPr lang="en-US"/>
        </a:p>
      </dgm:t>
    </dgm:pt>
    <dgm:pt modelId="{DA35DDD2-EAFA-46A4-BA92-87A0EFB1734B}" type="sibTrans" cxnId="{C563C49C-C212-441C-B4B6-3719488EFD09}">
      <dgm:prSet/>
      <dgm:spPr/>
      <dgm:t>
        <a:bodyPr/>
        <a:lstStyle/>
        <a:p>
          <a:endParaRPr lang="en-US"/>
        </a:p>
      </dgm:t>
    </dgm:pt>
    <dgm:pt modelId="{0BADF531-FF2A-4BC7-B2AF-1B25E6939949}">
      <dgm:prSet/>
      <dgm:spPr/>
      <dgm:t>
        <a:bodyPr/>
        <a:lstStyle/>
        <a:p>
          <a:pPr rtl="0"/>
          <a:r>
            <a:rPr lang="en-US" dirty="0" err="1" smtClean="0"/>
            <a:t>cigular</a:t>
          </a:r>
          <a:r>
            <a:rPr lang="en-US" dirty="0" smtClean="0"/>
            <a:t> wireless</a:t>
          </a:r>
          <a:endParaRPr lang="en-US" dirty="0"/>
        </a:p>
      </dgm:t>
    </dgm:pt>
    <dgm:pt modelId="{ACCEA6D8-AA2A-45C4-891A-7689431315A9}" type="parTrans" cxnId="{F989812A-7880-4A2B-B3C2-7F0A47F41F01}">
      <dgm:prSet/>
      <dgm:spPr/>
      <dgm:t>
        <a:bodyPr/>
        <a:lstStyle/>
        <a:p>
          <a:endParaRPr lang="en-US"/>
        </a:p>
      </dgm:t>
    </dgm:pt>
    <dgm:pt modelId="{B41C75AF-65F8-4C58-A3D9-395906C01F6C}" type="sibTrans" cxnId="{F989812A-7880-4A2B-B3C2-7F0A47F41F01}">
      <dgm:prSet/>
      <dgm:spPr/>
      <dgm:t>
        <a:bodyPr/>
        <a:lstStyle/>
        <a:p>
          <a:endParaRPr lang="en-US"/>
        </a:p>
      </dgm:t>
    </dgm:pt>
    <dgm:pt modelId="{6D77EBB3-4A62-4F81-AACA-7B2868570C55}">
      <dgm:prSet/>
      <dgm:spPr/>
      <dgm:t>
        <a:bodyPr/>
        <a:lstStyle/>
        <a:p>
          <a:pPr rtl="0"/>
          <a:r>
            <a:rPr lang="en-US" dirty="0" err="1" smtClean="0"/>
            <a:t>cingulare</a:t>
          </a:r>
          <a:r>
            <a:rPr lang="en-US" dirty="0" smtClean="0"/>
            <a:t> wireless</a:t>
          </a:r>
          <a:endParaRPr lang="en-US" dirty="0"/>
        </a:p>
      </dgm:t>
    </dgm:pt>
    <dgm:pt modelId="{42AC4997-8DFD-4758-8B82-ECFF02935BF1}" type="parTrans" cxnId="{641C0D39-B77C-4CF4-B444-DFD46F66DAF2}">
      <dgm:prSet/>
      <dgm:spPr/>
      <dgm:t>
        <a:bodyPr/>
        <a:lstStyle/>
        <a:p>
          <a:endParaRPr lang="en-US"/>
        </a:p>
      </dgm:t>
    </dgm:pt>
    <dgm:pt modelId="{C406E966-9AD5-4410-91A7-ED8723FD3807}" type="sibTrans" cxnId="{641C0D39-B77C-4CF4-B444-DFD46F66DAF2}">
      <dgm:prSet/>
      <dgm:spPr/>
      <dgm:t>
        <a:bodyPr/>
        <a:lstStyle/>
        <a:p>
          <a:endParaRPr lang="en-US"/>
        </a:p>
      </dgm:t>
    </dgm:pt>
    <dgm:pt modelId="{39BDAD37-8A2F-480B-B1F7-A56B9014AB60}">
      <dgm:prSet/>
      <dgm:spPr/>
      <dgm:t>
        <a:bodyPr/>
        <a:lstStyle/>
        <a:p>
          <a:pPr rtl="0"/>
          <a:r>
            <a:rPr lang="en-US" dirty="0" err="1" smtClean="0"/>
            <a:t>cingullar</a:t>
          </a:r>
          <a:r>
            <a:rPr lang="en-US" dirty="0" smtClean="0"/>
            <a:t> wireless</a:t>
          </a:r>
          <a:endParaRPr lang="en-US" dirty="0"/>
        </a:p>
      </dgm:t>
    </dgm:pt>
    <dgm:pt modelId="{0147298B-2183-4405-9ED1-6B4D0D3E6E6C}" type="parTrans" cxnId="{CAEBC68D-E693-4DFE-8BA9-B3411E76258B}">
      <dgm:prSet/>
      <dgm:spPr/>
      <dgm:t>
        <a:bodyPr/>
        <a:lstStyle/>
        <a:p>
          <a:endParaRPr lang="en-US"/>
        </a:p>
      </dgm:t>
    </dgm:pt>
    <dgm:pt modelId="{8A2281C7-531E-4E32-8B0D-872F62619D19}" type="sibTrans" cxnId="{CAEBC68D-E693-4DFE-8BA9-B3411E76258B}">
      <dgm:prSet/>
      <dgm:spPr/>
      <dgm:t>
        <a:bodyPr/>
        <a:lstStyle/>
        <a:p>
          <a:endParaRPr lang="en-US"/>
        </a:p>
      </dgm:t>
    </dgm:pt>
    <dgm:pt modelId="{72690D79-0A42-4170-B052-7E476957B683}">
      <dgm:prSet/>
      <dgm:spPr/>
      <dgm:t>
        <a:bodyPr/>
        <a:lstStyle/>
        <a:p>
          <a:pPr rtl="0"/>
          <a:r>
            <a:rPr lang="en-US" dirty="0" err="1" smtClean="0"/>
            <a:t>cinguilar</a:t>
          </a:r>
          <a:r>
            <a:rPr lang="en-US" dirty="0" smtClean="0"/>
            <a:t> </a:t>
          </a:r>
          <a:r>
            <a:rPr lang="en-US" dirty="0" err="1" smtClean="0"/>
            <a:t>wireles</a:t>
          </a:r>
          <a:endParaRPr lang="en-US" dirty="0"/>
        </a:p>
      </dgm:t>
    </dgm:pt>
    <dgm:pt modelId="{470F695B-D196-4D54-97B8-DFA4CDC6D026}" type="parTrans" cxnId="{205D8F4B-F3BB-4641-B475-5568DE5C0F3B}">
      <dgm:prSet/>
      <dgm:spPr/>
      <dgm:t>
        <a:bodyPr/>
        <a:lstStyle/>
        <a:p>
          <a:endParaRPr lang="en-US"/>
        </a:p>
      </dgm:t>
    </dgm:pt>
    <dgm:pt modelId="{002E973F-CBB3-4ED1-90FE-23EE539421C4}" type="sibTrans" cxnId="{205D8F4B-F3BB-4641-B475-5568DE5C0F3B}">
      <dgm:prSet/>
      <dgm:spPr/>
      <dgm:t>
        <a:bodyPr/>
        <a:lstStyle/>
        <a:p>
          <a:endParaRPr lang="en-US"/>
        </a:p>
      </dgm:t>
    </dgm:pt>
    <dgm:pt modelId="{C15D817E-17B6-4D82-A8FE-DE52041C4D63}">
      <dgm:prSet/>
      <dgm:spPr/>
      <dgm:t>
        <a:bodyPr/>
        <a:lstStyle/>
        <a:p>
          <a:pPr rtl="0"/>
          <a:r>
            <a:rPr lang="en-US" dirty="0" err="1" smtClean="0"/>
            <a:t>cingluarwireless</a:t>
          </a:r>
          <a:endParaRPr lang="en-US" dirty="0"/>
        </a:p>
      </dgm:t>
    </dgm:pt>
    <dgm:pt modelId="{3603B267-A4AD-4C3B-83C1-1B9B83638A83}" type="parTrans" cxnId="{6EE7C883-1FA0-4975-904A-EE87E3A3342B}">
      <dgm:prSet/>
      <dgm:spPr/>
      <dgm:t>
        <a:bodyPr/>
        <a:lstStyle/>
        <a:p>
          <a:endParaRPr lang="en-US"/>
        </a:p>
      </dgm:t>
    </dgm:pt>
    <dgm:pt modelId="{8FB459F2-58EA-4A12-9D8F-26B92D621238}" type="sibTrans" cxnId="{6EE7C883-1FA0-4975-904A-EE87E3A3342B}">
      <dgm:prSet/>
      <dgm:spPr/>
      <dgm:t>
        <a:bodyPr/>
        <a:lstStyle/>
        <a:p>
          <a:endParaRPr lang="en-US"/>
        </a:p>
      </dgm:t>
    </dgm:pt>
    <dgm:pt modelId="{6BAD25CF-5AC3-43FF-8080-771DA2B1BDEA}">
      <dgm:prSet/>
      <dgm:spPr/>
      <dgm:t>
        <a:bodyPr/>
        <a:lstStyle/>
        <a:p>
          <a:pPr rtl="0"/>
          <a:r>
            <a:rPr lang="en-US" dirty="0" smtClean="0"/>
            <a:t>circular wireless</a:t>
          </a:r>
          <a:endParaRPr lang="en-US" dirty="0"/>
        </a:p>
      </dgm:t>
    </dgm:pt>
    <dgm:pt modelId="{EBED60BC-CDA1-401E-ACF7-89C9CB33E65D}" type="parTrans" cxnId="{4BED0B58-AAA6-43EE-B2F2-30FBE26E7D69}">
      <dgm:prSet/>
      <dgm:spPr/>
      <dgm:t>
        <a:bodyPr/>
        <a:lstStyle/>
        <a:p>
          <a:endParaRPr lang="en-US"/>
        </a:p>
      </dgm:t>
    </dgm:pt>
    <dgm:pt modelId="{35EE5D38-7C2D-473C-8A86-65A79DF9C1BD}" type="sibTrans" cxnId="{4BED0B58-AAA6-43EE-B2F2-30FBE26E7D69}">
      <dgm:prSet/>
      <dgm:spPr/>
      <dgm:t>
        <a:bodyPr/>
        <a:lstStyle/>
        <a:p>
          <a:endParaRPr lang="en-US"/>
        </a:p>
      </dgm:t>
    </dgm:pt>
    <dgm:pt modelId="{23504ED3-2B8A-4231-A546-74B05BEE378A}" type="pres">
      <dgm:prSet presAssocID="{FBE5AD64-F263-4CF9-A721-01C4E915D134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B8E4D08-2403-4124-9F5E-535C5E461D6F}" type="pres">
      <dgm:prSet presAssocID="{FBE5AD64-F263-4CF9-A721-01C4E915D134}" presName="pyramid" presStyleLbl="node1" presStyleIdx="0" presStyleCnt="1"/>
      <dgm:spPr/>
    </dgm:pt>
    <dgm:pt modelId="{A82BA31B-79DB-4DB6-9D0C-66901E31E2BC}" type="pres">
      <dgm:prSet presAssocID="{FBE5AD64-F263-4CF9-A721-01C4E915D134}" presName="theList" presStyleCnt="0"/>
      <dgm:spPr/>
    </dgm:pt>
    <dgm:pt modelId="{48F744F3-DC33-444B-ABFF-416D9BB85566}" type="pres">
      <dgm:prSet presAssocID="{1AF12345-C1EA-4C6A-8440-6A2E02497FCE}" presName="aNode" presStyleLbl="fgAcc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841884-54C7-4258-825A-A0174B376DE6}" type="pres">
      <dgm:prSet presAssocID="{1AF12345-C1EA-4C6A-8440-6A2E02497FCE}" presName="aSpace" presStyleCnt="0"/>
      <dgm:spPr/>
    </dgm:pt>
    <dgm:pt modelId="{51CBDF9E-649E-4623-B8DB-26A84EB3D98C}" type="pres">
      <dgm:prSet presAssocID="{9F242134-70E9-423C-AAF8-44334F1A0086}" presName="aNode" presStyleLbl="fgAcc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1B6BE6-8514-458D-9C97-C390EA8B06DF}" type="pres">
      <dgm:prSet presAssocID="{9F242134-70E9-423C-AAF8-44334F1A0086}" presName="aSpace" presStyleCnt="0"/>
      <dgm:spPr/>
    </dgm:pt>
    <dgm:pt modelId="{C89D9A6F-05A8-4C4E-8189-3CF2D91E2AC5}" type="pres">
      <dgm:prSet presAssocID="{0BADF531-FF2A-4BC7-B2AF-1B25E6939949}" presName="aNode" presStyleLbl="fgAcc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C0B52-DCA3-43A8-9383-20CE5761EFFE}" type="pres">
      <dgm:prSet presAssocID="{0BADF531-FF2A-4BC7-B2AF-1B25E6939949}" presName="aSpace" presStyleCnt="0"/>
      <dgm:spPr/>
    </dgm:pt>
    <dgm:pt modelId="{0D7CC18C-80A8-48B9-B527-9AA1553D2548}" type="pres">
      <dgm:prSet presAssocID="{6D77EBB3-4A62-4F81-AACA-7B2868570C55}" presName="aNode" presStyleLbl="fgAcc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35ABBC-CF5C-4CE4-9D03-CC2E9A247A49}" type="pres">
      <dgm:prSet presAssocID="{6D77EBB3-4A62-4F81-AACA-7B2868570C55}" presName="aSpace" presStyleCnt="0"/>
      <dgm:spPr/>
    </dgm:pt>
    <dgm:pt modelId="{A9922BCF-6AAD-4E03-8654-361FB63F949E}" type="pres">
      <dgm:prSet presAssocID="{39BDAD37-8A2F-480B-B1F7-A56B9014AB60}" presName="aNode" presStyleLbl="fgAcc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9FC0E-8A76-40E9-85A7-CBB6B1634832}" type="pres">
      <dgm:prSet presAssocID="{39BDAD37-8A2F-480B-B1F7-A56B9014AB60}" presName="aSpace" presStyleCnt="0"/>
      <dgm:spPr/>
    </dgm:pt>
    <dgm:pt modelId="{910EE3DD-7379-49E1-A184-02AAF561B801}" type="pres">
      <dgm:prSet presAssocID="{72690D79-0A42-4170-B052-7E476957B683}" presName="aNode" presStyleLbl="fgAcc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DFDFEA-DF00-4E6A-80F2-1B24EA2FB51B}" type="pres">
      <dgm:prSet presAssocID="{72690D79-0A42-4170-B052-7E476957B683}" presName="aSpace" presStyleCnt="0"/>
      <dgm:spPr/>
    </dgm:pt>
    <dgm:pt modelId="{05F9F43D-C6AB-4759-AA40-D908A8CE9DE5}" type="pres">
      <dgm:prSet presAssocID="{C15D817E-17B6-4D82-A8FE-DE52041C4D63}" presName="aNode" presStyleLbl="fgAcc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383704-B806-4542-9730-A1470F6BA8DA}" type="pres">
      <dgm:prSet presAssocID="{C15D817E-17B6-4D82-A8FE-DE52041C4D63}" presName="aSpace" presStyleCnt="0"/>
      <dgm:spPr/>
    </dgm:pt>
    <dgm:pt modelId="{5BEDFC71-073B-4926-A083-691352F5052C}" type="pres">
      <dgm:prSet presAssocID="{6BAD25CF-5AC3-43FF-8080-771DA2B1BDEA}" presName="aNode" presStyleLbl="fgAcc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F4EB25-8F2D-496C-8682-E47F6623FA5B}" type="pres">
      <dgm:prSet presAssocID="{6BAD25CF-5AC3-43FF-8080-771DA2B1BDEA}" presName="aSpace" presStyleCnt="0"/>
      <dgm:spPr/>
    </dgm:pt>
  </dgm:ptLst>
  <dgm:cxnLst>
    <dgm:cxn modelId="{8DE45344-BD18-4CB3-9C15-51EA1EF95D80}" type="presOf" srcId="{0BADF531-FF2A-4BC7-B2AF-1B25E6939949}" destId="{C89D9A6F-05A8-4C4E-8189-3CF2D91E2AC5}" srcOrd="0" destOrd="0" presId="urn:microsoft.com/office/officeart/2005/8/layout/pyramid2"/>
    <dgm:cxn modelId="{205D8F4B-F3BB-4641-B475-5568DE5C0F3B}" srcId="{FBE5AD64-F263-4CF9-A721-01C4E915D134}" destId="{72690D79-0A42-4170-B052-7E476957B683}" srcOrd="5" destOrd="0" parTransId="{470F695B-D196-4D54-97B8-DFA4CDC6D026}" sibTransId="{002E973F-CBB3-4ED1-90FE-23EE539421C4}"/>
    <dgm:cxn modelId="{1C822EC6-AAE3-4F09-AF40-9A9A5084B38B}" srcId="{FBE5AD64-F263-4CF9-A721-01C4E915D134}" destId="{1AF12345-C1EA-4C6A-8440-6A2E02497FCE}" srcOrd="0" destOrd="0" parTransId="{2DFF946B-547E-4A46-BA65-5918F5E1AA99}" sibTransId="{40BFA99E-E052-4E34-95E3-C8A2FEF2BDB8}"/>
    <dgm:cxn modelId="{258C704D-2DC7-4AF0-AC1E-8D55A17C12E2}" type="presOf" srcId="{6D77EBB3-4A62-4F81-AACA-7B2868570C55}" destId="{0D7CC18C-80A8-48B9-B527-9AA1553D2548}" srcOrd="0" destOrd="0" presId="urn:microsoft.com/office/officeart/2005/8/layout/pyramid2"/>
    <dgm:cxn modelId="{4BED0B58-AAA6-43EE-B2F2-30FBE26E7D69}" srcId="{FBE5AD64-F263-4CF9-A721-01C4E915D134}" destId="{6BAD25CF-5AC3-43FF-8080-771DA2B1BDEA}" srcOrd="7" destOrd="0" parTransId="{EBED60BC-CDA1-401E-ACF7-89C9CB33E65D}" sibTransId="{35EE5D38-7C2D-473C-8A86-65A79DF9C1BD}"/>
    <dgm:cxn modelId="{81BC3230-FD3D-4B3D-896C-141214A2387B}" type="presOf" srcId="{C15D817E-17B6-4D82-A8FE-DE52041C4D63}" destId="{05F9F43D-C6AB-4759-AA40-D908A8CE9DE5}" srcOrd="0" destOrd="0" presId="urn:microsoft.com/office/officeart/2005/8/layout/pyramid2"/>
    <dgm:cxn modelId="{6EE7C883-1FA0-4975-904A-EE87E3A3342B}" srcId="{FBE5AD64-F263-4CF9-A721-01C4E915D134}" destId="{C15D817E-17B6-4D82-A8FE-DE52041C4D63}" srcOrd="6" destOrd="0" parTransId="{3603B267-A4AD-4C3B-83C1-1B9B83638A83}" sibTransId="{8FB459F2-58EA-4A12-9D8F-26B92D621238}"/>
    <dgm:cxn modelId="{9378DC96-20E9-4592-BC36-78B3D8FB072C}" type="presOf" srcId="{FBE5AD64-F263-4CF9-A721-01C4E915D134}" destId="{23504ED3-2B8A-4231-A546-74B05BEE378A}" srcOrd="0" destOrd="0" presId="urn:microsoft.com/office/officeart/2005/8/layout/pyramid2"/>
    <dgm:cxn modelId="{8069BAF7-F4BD-4631-B31C-7D7EEFB5847C}" type="presOf" srcId="{72690D79-0A42-4170-B052-7E476957B683}" destId="{910EE3DD-7379-49E1-A184-02AAF561B801}" srcOrd="0" destOrd="0" presId="urn:microsoft.com/office/officeart/2005/8/layout/pyramid2"/>
    <dgm:cxn modelId="{B3DF3572-4ACA-46ED-8108-C85BE8BEF013}" type="presOf" srcId="{39BDAD37-8A2F-480B-B1F7-A56B9014AB60}" destId="{A9922BCF-6AAD-4E03-8654-361FB63F949E}" srcOrd="0" destOrd="0" presId="urn:microsoft.com/office/officeart/2005/8/layout/pyramid2"/>
    <dgm:cxn modelId="{52458B39-9B4A-48FB-AA6B-78B1462BDA4A}" type="presOf" srcId="{6BAD25CF-5AC3-43FF-8080-771DA2B1BDEA}" destId="{5BEDFC71-073B-4926-A083-691352F5052C}" srcOrd="0" destOrd="0" presId="urn:microsoft.com/office/officeart/2005/8/layout/pyramid2"/>
    <dgm:cxn modelId="{32EAE287-0183-4202-850F-50D2C6B5D614}" type="presOf" srcId="{1AF12345-C1EA-4C6A-8440-6A2E02497FCE}" destId="{48F744F3-DC33-444B-ABFF-416D9BB85566}" srcOrd="0" destOrd="0" presId="urn:microsoft.com/office/officeart/2005/8/layout/pyramid2"/>
    <dgm:cxn modelId="{CAEBC68D-E693-4DFE-8BA9-B3411E76258B}" srcId="{FBE5AD64-F263-4CF9-A721-01C4E915D134}" destId="{39BDAD37-8A2F-480B-B1F7-A56B9014AB60}" srcOrd="4" destOrd="0" parTransId="{0147298B-2183-4405-9ED1-6B4D0D3E6E6C}" sibTransId="{8A2281C7-531E-4E32-8B0D-872F62619D19}"/>
    <dgm:cxn modelId="{61B9A565-740E-411B-929E-B07532493D7B}" type="presOf" srcId="{9F242134-70E9-423C-AAF8-44334F1A0086}" destId="{51CBDF9E-649E-4623-B8DB-26A84EB3D98C}" srcOrd="0" destOrd="0" presId="urn:microsoft.com/office/officeart/2005/8/layout/pyramid2"/>
    <dgm:cxn modelId="{F989812A-7880-4A2B-B3C2-7F0A47F41F01}" srcId="{FBE5AD64-F263-4CF9-A721-01C4E915D134}" destId="{0BADF531-FF2A-4BC7-B2AF-1B25E6939949}" srcOrd="2" destOrd="0" parTransId="{ACCEA6D8-AA2A-45C4-891A-7689431315A9}" sibTransId="{B41C75AF-65F8-4C58-A3D9-395906C01F6C}"/>
    <dgm:cxn modelId="{641C0D39-B77C-4CF4-B444-DFD46F66DAF2}" srcId="{FBE5AD64-F263-4CF9-A721-01C4E915D134}" destId="{6D77EBB3-4A62-4F81-AACA-7B2868570C55}" srcOrd="3" destOrd="0" parTransId="{42AC4997-8DFD-4758-8B82-ECFF02935BF1}" sibTransId="{C406E966-9AD5-4410-91A7-ED8723FD3807}"/>
    <dgm:cxn modelId="{C563C49C-C212-441C-B4B6-3719488EFD09}" srcId="{FBE5AD64-F263-4CF9-A721-01C4E915D134}" destId="{9F242134-70E9-423C-AAF8-44334F1A0086}" srcOrd="1" destOrd="0" parTransId="{0D197FAC-7B82-44C4-BD78-B89F3511EDE5}" sibTransId="{DA35DDD2-EAFA-46A4-BA92-87A0EFB1734B}"/>
    <dgm:cxn modelId="{109DA709-D167-4CA8-9B09-0D4D7C917DF5}" type="presParOf" srcId="{23504ED3-2B8A-4231-A546-74B05BEE378A}" destId="{DB8E4D08-2403-4124-9F5E-535C5E461D6F}" srcOrd="0" destOrd="0" presId="urn:microsoft.com/office/officeart/2005/8/layout/pyramid2"/>
    <dgm:cxn modelId="{012B231A-03F3-4C31-BAEC-9A22FC2335BC}" type="presParOf" srcId="{23504ED3-2B8A-4231-A546-74B05BEE378A}" destId="{A82BA31B-79DB-4DB6-9D0C-66901E31E2BC}" srcOrd="1" destOrd="0" presId="urn:microsoft.com/office/officeart/2005/8/layout/pyramid2"/>
    <dgm:cxn modelId="{9EC9E5A7-BCBA-42A9-A873-4FE754FE0077}" type="presParOf" srcId="{A82BA31B-79DB-4DB6-9D0C-66901E31E2BC}" destId="{48F744F3-DC33-444B-ABFF-416D9BB85566}" srcOrd="0" destOrd="0" presId="urn:microsoft.com/office/officeart/2005/8/layout/pyramid2"/>
    <dgm:cxn modelId="{39DF7F8E-A6F2-40E4-8352-AE0C0EFB8ADB}" type="presParOf" srcId="{A82BA31B-79DB-4DB6-9D0C-66901E31E2BC}" destId="{7A841884-54C7-4258-825A-A0174B376DE6}" srcOrd="1" destOrd="0" presId="urn:microsoft.com/office/officeart/2005/8/layout/pyramid2"/>
    <dgm:cxn modelId="{38C64D51-051A-4A08-BD40-0DF563F49506}" type="presParOf" srcId="{A82BA31B-79DB-4DB6-9D0C-66901E31E2BC}" destId="{51CBDF9E-649E-4623-B8DB-26A84EB3D98C}" srcOrd="2" destOrd="0" presId="urn:microsoft.com/office/officeart/2005/8/layout/pyramid2"/>
    <dgm:cxn modelId="{9F11B1D4-16F8-4A11-9613-EA94752AF9B0}" type="presParOf" srcId="{A82BA31B-79DB-4DB6-9D0C-66901E31E2BC}" destId="{ED1B6BE6-8514-458D-9C97-C390EA8B06DF}" srcOrd="3" destOrd="0" presId="urn:microsoft.com/office/officeart/2005/8/layout/pyramid2"/>
    <dgm:cxn modelId="{89340AEC-E11C-40A0-A017-F125EC69017E}" type="presParOf" srcId="{A82BA31B-79DB-4DB6-9D0C-66901E31E2BC}" destId="{C89D9A6F-05A8-4C4E-8189-3CF2D91E2AC5}" srcOrd="4" destOrd="0" presId="urn:microsoft.com/office/officeart/2005/8/layout/pyramid2"/>
    <dgm:cxn modelId="{EEB7F30C-F48F-4B68-A2E6-E1EC65B6125D}" type="presParOf" srcId="{A82BA31B-79DB-4DB6-9D0C-66901E31E2BC}" destId="{8DCC0B52-DCA3-43A8-9383-20CE5761EFFE}" srcOrd="5" destOrd="0" presId="urn:microsoft.com/office/officeart/2005/8/layout/pyramid2"/>
    <dgm:cxn modelId="{0E8E0845-7889-4E7D-843C-74DE5D5AD52D}" type="presParOf" srcId="{A82BA31B-79DB-4DB6-9D0C-66901E31E2BC}" destId="{0D7CC18C-80A8-48B9-B527-9AA1553D2548}" srcOrd="6" destOrd="0" presId="urn:microsoft.com/office/officeart/2005/8/layout/pyramid2"/>
    <dgm:cxn modelId="{EA3E42B2-B51A-4CCA-8A91-29C178C06F70}" type="presParOf" srcId="{A82BA31B-79DB-4DB6-9D0C-66901E31E2BC}" destId="{9635ABBC-CF5C-4CE4-9D03-CC2E9A247A49}" srcOrd="7" destOrd="0" presId="urn:microsoft.com/office/officeart/2005/8/layout/pyramid2"/>
    <dgm:cxn modelId="{13A24B49-F7C9-4C30-814F-E04AF2CED164}" type="presParOf" srcId="{A82BA31B-79DB-4DB6-9D0C-66901E31E2BC}" destId="{A9922BCF-6AAD-4E03-8654-361FB63F949E}" srcOrd="8" destOrd="0" presId="urn:microsoft.com/office/officeart/2005/8/layout/pyramid2"/>
    <dgm:cxn modelId="{4F531D7C-B226-472A-8E2E-EF7643D1F4EF}" type="presParOf" srcId="{A82BA31B-79DB-4DB6-9D0C-66901E31E2BC}" destId="{7B49FC0E-8A76-40E9-85A7-CBB6B1634832}" srcOrd="9" destOrd="0" presId="urn:microsoft.com/office/officeart/2005/8/layout/pyramid2"/>
    <dgm:cxn modelId="{51D5EC3A-B325-4B0A-B440-18A0F21B1EA3}" type="presParOf" srcId="{A82BA31B-79DB-4DB6-9D0C-66901E31E2BC}" destId="{910EE3DD-7379-49E1-A184-02AAF561B801}" srcOrd="10" destOrd="0" presId="urn:microsoft.com/office/officeart/2005/8/layout/pyramid2"/>
    <dgm:cxn modelId="{EEE9A228-E384-4A18-8DDC-F3D85081F59D}" type="presParOf" srcId="{A82BA31B-79DB-4DB6-9D0C-66901E31E2BC}" destId="{A7DFDFEA-DF00-4E6A-80F2-1B24EA2FB51B}" srcOrd="11" destOrd="0" presId="urn:microsoft.com/office/officeart/2005/8/layout/pyramid2"/>
    <dgm:cxn modelId="{6654F328-D142-4E97-AC81-FD17E53C4A13}" type="presParOf" srcId="{A82BA31B-79DB-4DB6-9D0C-66901E31E2BC}" destId="{05F9F43D-C6AB-4759-AA40-D908A8CE9DE5}" srcOrd="12" destOrd="0" presId="urn:microsoft.com/office/officeart/2005/8/layout/pyramid2"/>
    <dgm:cxn modelId="{9BDCC1EC-1828-4EFE-A338-AAEDD20466C5}" type="presParOf" srcId="{A82BA31B-79DB-4DB6-9D0C-66901E31E2BC}" destId="{95383704-B806-4542-9730-A1470F6BA8DA}" srcOrd="13" destOrd="0" presId="urn:microsoft.com/office/officeart/2005/8/layout/pyramid2"/>
    <dgm:cxn modelId="{1A09592C-80AE-494D-B6DB-08528B9901D8}" type="presParOf" srcId="{A82BA31B-79DB-4DB6-9D0C-66901E31E2BC}" destId="{5BEDFC71-073B-4926-A083-691352F5052C}" srcOrd="14" destOrd="0" presId="urn:microsoft.com/office/officeart/2005/8/layout/pyramid2"/>
    <dgm:cxn modelId="{16C8F42E-7E2D-4B05-85C5-BC8D1F57A027}" type="presParOf" srcId="{A82BA31B-79DB-4DB6-9D0C-66901E31E2BC}" destId="{14F4EB25-8F2D-496C-8682-E47F6623FA5B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8E4D08-2403-4124-9F5E-535C5E461D6F}">
      <dsp:nvSpPr>
        <dsp:cNvPr id="0" name=""/>
        <dsp:cNvSpPr/>
      </dsp:nvSpPr>
      <dsp:spPr>
        <a:xfrm>
          <a:off x="0" y="0"/>
          <a:ext cx="3644347" cy="3810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744F3-DC33-444B-ABFF-416D9BB85566}">
      <dsp:nvSpPr>
        <dsp:cNvPr id="0" name=""/>
        <dsp:cNvSpPr/>
      </dsp:nvSpPr>
      <dsp:spPr>
        <a:xfrm>
          <a:off x="1822173" y="381372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epresso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381372"/>
        <a:ext cx="2368826" cy="338583"/>
      </dsp:txXfrm>
    </dsp:sp>
    <dsp:sp modelId="{51CBDF9E-649E-4623-B8DB-26A84EB3D98C}">
      <dsp:nvSpPr>
        <dsp:cNvPr id="0" name=""/>
        <dsp:cNvSpPr/>
      </dsp:nvSpPr>
      <dsp:spPr>
        <a:xfrm>
          <a:off x="1822173" y="762279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espesso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762279"/>
        <a:ext cx="2368826" cy="338583"/>
      </dsp:txXfrm>
    </dsp:sp>
    <dsp:sp modelId="{C89D9A6F-05A8-4C4E-8189-3CF2D91E2AC5}">
      <dsp:nvSpPr>
        <dsp:cNvPr id="0" name=""/>
        <dsp:cNvSpPr/>
      </dsp:nvSpPr>
      <dsp:spPr>
        <a:xfrm>
          <a:off x="1822173" y="1143186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espreso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1143186"/>
        <a:ext cx="2368826" cy="338583"/>
      </dsp:txXfrm>
    </dsp:sp>
    <dsp:sp modelId="{0D7CC18C-80A8-48B9-B527-9AA1553D2548}">
      <dsp:nvSpPr>
        <dsp:cNvPr id="0" name=""/>
        <dsp:cNvSpPr/>
      </dsp:nvSpPr>
      <dsp:spPr>
        <a:xfrm>
          <a:off x="1822173" y="1524093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espressomachines</a:t>
          </a:r>
          <a:endParaRPr lang="en-US" sz="1400" kern="1200" dirty="0"/>
        </a:p>
      </dsp:txBody>
      <dsp:txXfrm>
        <a:off x="1822173" y="1524093"/>
        <a:ext cx="2368826" cy="338583"/>
      </dsp:txXfrm>
    </dsp:sp>
    <dsp:sp modelId="{A9922BCF-6AAD-4E03-8654-361FB63F949E}">
      <dsp:nvSpPr>
        <dsp:cNvPr id="0" name=""/>
        <dsp:cNvSpPr/>
      </dsp:nvSpPr>
      <dsp:spPr>
        <a:xfrm>
          <a:off x="1822173" y="1905000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esspreso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1905000"/>
        <a:ext cx="2368826" cy="338583"/>
      </dsp:txXfrm>
    </dsp:sp>
    <dsp:sp modelId="{910EE3DD-7379-49E1-A184-02AAF561B801}">
      <dsp:nvSpPr>
        <dsp:cNvPr id="0" name=""/>
        <dsp:cNvSpPr/>
      </dsp:nvSpPr>
      <dsp:spPr>
        <a:xfrm>
          <a:off x="1822173" y="2285906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esspresso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2285906"/>
        <a:ext cx="2368826" cy="338583"/>
      </dsp:txXfrm>
    </dsp:sp>
    <dsp:sp modelId="{05F9F43D-C6AB-4759-AA40-D908A8CE9DE5}">
      <dsp:nvSpPr>
        <dsp:cNvPr id="0" name=""/>
        <dsp:cNvSpPr/>
      </dsp:nvSpPr>
      <dsp:spPr>
        <a:xfrm>
          <a:off x="1822173" y="2666813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expresso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2666813"/>
        <a:ext cx="2368826" cy="338583"/>
      </dsp:txXfrm>
    </dsp:sp>
    <dsp:sp modelId="{5BEDFC71-073B-4926-A083-691352F5052C}">
      <dsp:nvSpPr>
        <dsp:cNvPr id="0" name=""/>
        <dsp:cNvSpPr/>
      </dsp:nvSpPr>
      <dsp:spPr>
        <a:xfrm>
          <a:off x="1822173" y="3047720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exspresso</a:t>
          </a:r>
          <a:r>
            <a:rPr lang="en-US" sz="1400" kern="1200" dirty="0" smtClean="0"/>
            <a:t> machines</a:t>
          </a:r>
          <a:endParaRPr lang="en-US" sz="1400" kern="1200" dirty="0"/>
        </a:p>
      </dsp:txBody>
      <dsp:txXfrm>
        <a:off x="1822173" y="3047720"/>
        <a:ext cx="2368826" cy="3385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8E4D08-2403-4124-9F5E-535C5E461D6F}">
      <dsp:nvSpPr>
        <dsp:cNvPr id="0" name=""/>
        <dsp:cNvSpPr/>
      </dsp:nvSpPr>
      <dsp:spPr>
        <a:xfrm>
          <a:off x="0" y="0"/>
          <a:ext cx="3644347" cy="3810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744F3-DC33-444B-ABFF-416D9BB85566}">
      <dsp:nvSpPr>
        <dsp:cNvPr id="0" name=""/>
        <dsp:cNvSpPr/>
      </dsp:nvSpPr>
      <dsp:spPr>
        <a:xfrm>
          <a:off x="1822173" y="381372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singular wireless</a:t>
          </a:r>
          <a:endParaRPr lang="en-US" sz="1400" kern="1200" dirty="0"/>
        </a:p>
      </dsp:txBody>
      <dsp:txXfrm>
        <a:off x="1822173" y="381372"/>
        <a:ext cx="2368826" cy="338583"/>
      </dsp:txXfrm>
    </dsp:sp>
    <dsp:sp modelId="{51CBDF9E-649E-4623-B8DB-26A84EB3D98C}">
      <dsp:nvSpPr>
        <dsp:cNvPr id="0" name=""/>
        <dsp:cNvSpPr/>
      </dsp:nvSpPr>
      <dsp:spPr>
        <a:xfrm>
          <a:off x="1822173" y="762279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cingulair</a:t>
          </a:r>
          <a:r>
            <a:rPr lang="en-US" sz="1400" kern="1200" dirty="0" smtClean="0"/>
            <a:t> wireless</a:t>
          </a:r>
          <a:endParaRPr lang="en-US" sz="1400" kern="1200" dirty="0"/>
        </a:p>
      </dsp:txBody>
      <dsp:txXfrm>
        <a:off x="1822173" y="762279"/>
        <a:ext cx="2368826" cy="338583"/>
      </dsp:txXfrm>
    </dsp:sp>
    <dsp:sp modelId="{C89D9A6F-05A8-4C4E-8189-3CF2D91E2AC5}">
      <dsp:nvSpPr>
        <dsp:cNvPr id="0" name=""/>
        <dsp:cNvSpPr/>
      </dsp:nvSpPr>
      <dsp:spPr>
        <a:xfrm>
          <a:off x="1822173" y="1143186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cigular</a:t>
          </a:r>
          <a:r>
            <a:rPr lang="en-US" sz="1400" kern="1200" dirty="0" smtClean="0"/>
            <a:t> wireless</a:t>
          </a:r>
          <a:endParaRPr lang="en-US" sz="1400" kern="1200" dirty="0"/>
        </a:p>
      </dsp:txBody>
      <dsp:txXfrm>
        <a:off x="1822173" y="1143186"/>
        <a:ext cx="2368826" cy="338583"/>
      </dsp:txXfrm>
    </dsp:sp>
    <dsp:sp modelId="{0D7CC18C-80A8-48B9-B527-9AA1553D2548}">
      <dsp:nvSpPr>
        <dsp:cNvPr id="0" name=""/>
        <dsp:cNvSpPr/>
      </dsp:nvSpPr>
      <dsp:spPr>
        <a:xfrm>
          <a:off x="1822173" y="1524093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cingulare</a:t>
          </a:r>
          <a:r>
            <a:rPr lang="en-US" sz="1400" kern="1200" dirty="0" smtClean="0"/>
            <a:t> wireless</a:t>
          </a:r>
          <a:endParaRPr lang="en-US" sz="1400" kern="1200" dirty="0"/>
        </a:p>
      </dsp:txBody>
      <dsp:txXfrm>
        <a:off x="1822173" y="1524093"/>
        <a:ext cx="2368826" cy="338583"/>
      </dsp:txXfrm>
    </dsp:sp>
    <dsp:sp modelId="{A9922BCF-6AAD-4E03-8654-361FB63F949E}">
      <dsp:nvSpPr>
        <dsp:cNvPr id="0" name=""/>
        <dsp:cNvSpPr/>
      </dsp:nvSpPr>
      <dsp:spPr>
        <a:xfrm>
          <a:off x="1822173" y="1905000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cingullar</a:t>
          </a:r>
          <a:r>
            <a:rPr lang="en-US" sz="1400" kern="1200" dirty="0" smtClean="0"/>
            <a:t> wireless</a:t>
          </a:r>
          <a:endParaRPr lang="en-US" sz="1400" kern="1200" dirty="0"/>
        </a:p>
      </dsp:txBody>
      <dsp:txXfrm>
        <a:off x="1822173" y="1905000"/>
        <a:ext cx="2368826" cy="338583"/>
      </dsp:txXfrm>
    </dsp:sp>
    <dsp:sp modelId="{910EE3DD-7379-49E1-A184-02AAF561B801}">
      <dsp:nvSpPr>
        <dsp:cNvPr id="0" name=""/>
        <dsp:cNvSpPr/>
      </dsp:nvSpPr>
      <dsp:spPr>
        <a:xfrm>
          <a:off x="1822173" y="2285906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cinguilar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wireles</a:t>
          </a:r>
          <a:endParaRPr lang="en-US" sz="1400" kern="1200" dirty="0"/>
        </a:p>
      </dsp:txBody>
      <dsp:txXfrm>
        <a:off x="1822173" y="2285906"/>
        <a:ext cx="2368826" cy="338583"/>
      </dsp:txXfrm>
    </dsp:sp>
    <dsp:sp modelId="{05F9F43D-C6AB-4759-AA40-D908A8CE9DE5}">
      <dsp:nvSpPr>
        <dsp:cNvPr id="0" name=""/>
        <dsp:cNvSpPr/>
      </dsp:nvSpPr>
      <dsp:spPr>
        <a:xfrm>
          <a:off x="1822173" y="2666813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cingluarwireless</a:t>
          </a:r>
          <a:endParaRPr lang="en-US" sz="1400" kern="1200" dirty="0"/>
        </a:p>
      </dsp:txBody>
      <dsp:txXfrm>
        <a:off x="1822173" y="2666813"/>
        <a:ext cx="2368826" cy="338583"/>
      </dsp:txXfrm>
    </dsp:sp>
    <dsp:sp modelId="{5BEDFC71-073B-4926-A083-691352F5052C}">
      <dsp:nvSpPr>
        <dsp:cNvPr id="0" name=""/>
        <dsp:cNvSpPr/>
      </dsp:nvSpPr>
      <dsp:spPr>
        <a:xfrm>
          <a:off x="1822173" y="3047720"/>
          <a:ext cx="2368826" cy="33858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circular wireless</a:t>
          </a:r>
          <a:endParaRPr lang="en-US" sz="1400" kern="1200" dirty="0"/>
        </a:p>
      </dsp:txBody>
      <dsp:txXfrm>
        <a:off x="1822173" y="3047720"/>
        <a:ext cx="2368826" cy="338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BB8414-767F-445E-B495-DE4C833AFC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68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337050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8055A9-568A-43B1-86AE-86722AEC37F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18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>
            <a:off x="381000" y="914400"/>
            <a:ext cx="8305800" cy="109538"/>
          </a:xfrm>
          <a:prstGeom prst="chevron">
            <a:avLst>
              <a:gd name="adj" fmla="val 72315"/>
            </a:avLst>
          </a:prstGeom>
          <a:gradFill rotWithShape="1">
            <a:gsLst>
              <a:gs pos="0">
                <a:srgbClr val="076DC9"/>
              </a:gs>
              <a:gs pos="100000">
                <a:srgbClr val="076DC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Rectangle 16"/>
          <p:cNvSpPr>
            <a:spLocks noChangeArrowheads="1"/>
          </p:cNvSpPr>
          <p:nvPr userDrawn="1"/>
        </p:nvSpPr>
        <p:spPr bwMode="auto">
          <a:xfrm>
            <a:off x="0" y="6572250"/>
            <a:ext cx="9144000" cy="301625"/>
          </a:xfrm>
          <a:prstGeom prst="rect">
            <a:avLst/>
          </a:prstGeom>
          <a:gradFill rotWithShape="1">
            <a:gsLst>
              <a:gs pos="0">
                <a:srgbClr val="076DC9"/>
              </a:gs>
              <a:gs pos="100000">
                <a:srgbClr val="04427A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/>
            <a:r>
              <a:rPr lang="en-US" sz="1300" b="1" i="1">
                <a:solidFill>
                  <a:schemeClr val="bg1"/>
                </a:solidFill>
              </a:rPr>
              <a:t>Text Mining Search and Navigation            </a:t>
            </a:r>
          </a:p>
        </p:txBody>
      </p:sp>
      <p:pic>
        <p:nvPicPr>
          <p:cNvPr id="1041" name="Picture 17" descr="bnr-microsof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75425"/>
            <a:ext cx="1179513" cy="282575"/>
          </a:xfrm>
          <a:prstGeom prst="rect">
            <a:avLst/>
          </a:prstGeom>
          <a:noFill/>
        </p:spPr>
      </p:pic>
      <p:grpSp>
        <p:nvGrpSpPr>
          <p:cNvPr id="1042" name="Group 18"/>
          <p:cNvGrpSpPr>
            <a:grpSpLocks/>
          </p:cNvGrpSpPr>
          <p:nvPr userDrawn="1"/>
        </p:nvGrpSpPr>
        <p:grpSpPr bwMode="auto">
          <a:xfrm>
            <a:off x="8534400" y="6400800"/>
            <a:ext cx="576263" cy="457200"/>
            <a:chOff x="1824" y="633"/>
            <a:chExt cx="2834" cy="2849"/>
          </a:xfrm>
        </p:grpSpPr>
        <p:sp>
          <p:nvSpPr>
            <p:cNvPr id="1043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FA803C"/>
                </a:gs>
                <a:gs pos="100000">
                  <a:srgbClr val="CC0000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lin ang="27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006600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A3A3FF"/>
                </a:gs>
                <a:gs pos="100000">
                  <a:srgbClr val="1D1D57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65CAA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ms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447800"/>
            <a:ext cx="8458200" cy="1470025"/>
          </a:xfrm>
          <a:effectLst>
            <a:outerShdw dist="28398" dir="3806097" algn="ctr" rotWithShape="0">
              <a:srgbClr val="B2B2B2"/>
            </a:outerShdw>
          </a:effectLst>
        </p:spPr>
        <p:txBody>
          <a:bodyPr/>
          <a:lstStyle/>
          <a:p>
            <a:pPr>
              <a:lnSpc>
                <a:spcPct val="125000"/>
              </a:lnSpc>
            </a:pPr>
            <a:r>
              <a:rPr lang="en-US" dirty="0">
                <a:solidFill>
                  <a:srgbClr val="054885"/>
                </a:solidFill>
              </a:rPr>
              <a:t>Spelling </a:t>
            </a:r>
            <a:r>
              <a:rPr lang="en-US" dirty="0" smtClean="0">
                <a:solidFill>
                  <a:srgbClr val="054885"/>
                </a:solidFill>
              </a:rPr>
              <a:t>Correction for Advertising:</a:t>
            </a:r>
            <a:r>
              <a:rPr lang="en-US" dirty="0">
                <a:solidFill>
                  <a:srgbClr val="054885"/>
                </a:solidFill>
              </a:rPr>
              <a:t/>
            </a:r>
            <a:br>
              <a:rPr lang="en-US" dirty="0">
                <a:solidFill>
                  <a:srgbClr val="054885"/>
                </a:solidFill>
              </a:rPr>
            </a:br>
            <a:r>
              <a:rPr lang="en-US" dirty="0" smtClean="0">
                <a:solidFill>
                  <a:srgbClr val="054885"/>
                </a:solidFill>
              </a:rPr>
              <a:t>How “Noise” Can Help</a:t>
            </a:r>
            <a:endParaRPr lang="en-US" dirty="0">
              <a:solidFill>
                <a:srgbClr val="054885"/>
              </a:solidFill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3400"/>
            <a:ext cx="6400800" cy="1447800"/>
          </a:xfrm>
        </p:spPr>
        <p:txBody>
          <a:bodyPr/>
          <a:lstStyle/>
          <a:p>
            <a:r>
              <a:rPr lang="en-US" sz="2800" b="1" dirty="0" err="1"/>
              <a:t>Silviu</a:t>
            </a:r>
            <a:r>
              <a:rPr lang="en-US" sz="2800" b="1" dirty="0"/>
              <a:t> </a:t>
            </a:r>
            <a:r>
              <a:rPr lang="en-US" sz="2800" b="1" dirty="0" err="1"/>
              <a:t>Cucerzan</a:t>
            </a:r>
            <a:endParaRPr lang="en-US" sz="2800" b="1" dirty="0"/>
          </a:p>
          <a:p>
            <a:r>
              <a:rPr lang="en-US" sz="2900" b="1" dirty="0"/>
              <a:t>Microsoft</a:t>
            </a:r>
            <a:r>
              <a:rPr lang="en-US" sz="2400" b="1" dirty="0"/>
              <a:t>  </a:t>
            </a:r>
            <a:r>
              <a:rPr lang="en-US" sz="2900" b="1" dirty="0"/>
              <a:t>Research</a:t>
            </a:r>
          </a:p>
          <a:p>
            <a:pPr>
              <a:spcBef>
                <a:spcPct val="10000"/>
              </a:spcBef>
            </a:pPr>
            <a:r>
              <a:rPr lang="en-US" sz="1700" b="1" dirty="0">
                <a:hlinkClick r:id="rId3"/>
              </a:rPr>
              <a:t>Text Mining Search</a:t>
            </a:r>
            <a:r>
              <a:rPr lang="en-US" sz="1500" b="1" dirty="0">
                <a:hlinkClick r:id="rId3"/>
              </a:rPr>
              <a:t> and </a:t>
            </a:r>
            <a:r>
              <a:rPr lang="en-US" sz="1700" b="1" dirty="0">
                <a:hlinkClick r:id="rId3"/>
              </a:rPr>
              <a:t>Navigation</a:t>
            </a:r>
            <a:endParaRPr lang="en-US" sz="1400" b="1" dirty="0"/>
          </a:p>
        </p:txBody>
      </p:sp>
      <p:grpSp>
        <p:nvGrpSpPr>
          <p:cNvPr id="51204" name="Group 4"/>
          <p:cNvGrpSpPr>
            <a:grpSpLocks/>
          </p:cNvGrpSpPr>
          <p:nvPr/>
        </p:nvGrpSpPr>
        <p:grpSpPr bwMode="auto">
          <a:xfrm rot="420261">
            <a:off x="495261" y="2951917"/>
            <a:ext cx="8153400" cy="1146175"/>
            <a:chOff x="288" y="2016"/>
            <a:chExt cx="5136" cy="722"/>
          </a:xfrm>
        </p:grpSpPr>
        <p:sp>
          <p:nvSpPr>
            <p:cNvPr id="51205" name="Freeform 5"/>
            <p:cNvSpPr>
              <a:spLocks/>
            </p:cNvSpPr>
            <p:nvPr/>
          </p:nvSpPr>
          <p:spPr bwMode="auto">
            <a:xfrm>
              <a:off x="652" y="2114"/>
              <a:ext cx="2208" cy="624"/>
            </a:xfrm>
            <a:custGeom>
              <a:avLst/>
              <a:gdLst/>
              <a:ahLst/>
              <a:cxnLst>
                <a:cxn ang="0">
                  <a:pos x="0" y="360"/>
                </a:cxn>
                <a:cxn ang="0">
                  <a:pos x="96" y="360"/>
                </a:cxn>
                <a:cxn ang="0">
                  <a:pos x="144" y="456"/>
                </a:cxn>
                <a:cxn ang="0">
                  <a:pos x="288" y="216"/>
                </a:cxn>
                <a:cxn ang="0">
                  <a:pos x="384" y="552"/>
                </a:cxn>
                <a:cxn ang="0">
                  <a:pos x="528" y="120"/>
                </a:cxn>
                <a:cxn ang="0">
                  <a:pos x="720" y="504"/>
                </a:cxn>
                <a:cxn ang="0">
                  <a:pos x="864" y="120"/>
                </a:cxn>
                <a:cxn ang="0">
                  <a:pos x="1056" y="312"/>
                </a:cxn>
                <a:cxn ang="0">
                  <a:pos x="1248" y="72"/>
                </a:cxn>
                <a:cxn ang="0">
                  <a:pos x="1584" y="216"/>
                </a:cxn>
                <a:cxn ang="0">
                  <a:pos x="1776" y="24"/>
                </a:cxn>
                <a:cxn ang="0">
                  <a:pos x="2016" y="72"/>
                </a:cxn>
                <a:cxn ang="0">
                  <a:pos x="2208" y="72"/>
                </a:cxn>
              </a:cxnLst>
              <a:rect l="0" t="0" r="r" b="b"/>
              <a:pathLst>
                <a:path w="2208" h="568">
                  <a:moveTo>
                    <a:pt x="0" y="360"/>
                  </a:moveTo>
                  <a:cubicBezTo>
                    <a:pt x="36" y="352"/>
                    <a:pt x="72" y="344"/>
                    <a:pt x="96" y="360"/>
                  </a:cubicBezTo>
                  <a:cubicBezTo>
                    <a:pt x="120" y="376"/>
                    <a:pt x="112" y="480"/>
                    <a:pt x="144" y="456"/>
                  </a:cubicBezTo>
                  <a:cubicBezTo>
                    <a:pt x="176" y="432"/>
                    <a:pt x="248" y="200"/>
                    <a:pt x="288" y="216"/>
                  </a:cubicBezTo>
                  <a:cubicBezTo>
                    <a:pt x="328" y="232"/>
                    <a:pt x="344" y="568"/>
                    <a:pt x="384" y="552"/>
                  </a:cubicBezTo>
                  <a:cubicBezTo>
                    <a:pt x="424" y="536"/>
                    <a:pt x="472" y="128"/>
                    <a:pt x="528" y="120"/>
                  </a:cubicBezTo>
                  <a:cubicBezTo>
                    <a:pt x="584" y="112"/>
                    <a:pt x="664" y="504"/>
                    <a:pt x="720" y="504"/>
                  </a:cubicBezTo>
                  <a:cubicBezTo>
                    <a:pt x="776" y="504"/>
                    <a:pt x="808" y="152"/>
                    <a:pt x="864" y="120"/>
                  </a:cubicBezTo>
                  <a:cubicBezTo>
                    <a:pt x="920" y="88"/>
                    <a:pt x="992" y="320"/>
                    <a:pt x="1056" y="312"/>
                  </a:cubicBezTo>
                  <a:cubicBezTo>
                    <a:pt x="1120" y="304"/>
                    <a:pt x="1160" y="88"/>
                    <a:pt x="1248" y="72"/>
                  </a:cubicBezTo>
                  <a:cubicBezTo>
                    <a:pt x="1336" y="56"/>
                    <a:pt x="1496" y="224"/>
                    <a:pt x="1584" y="216"/>
                  </a:cubicBezTo>
                  <a:cubicBezTo>
                    <a:pt x="1672" y="208"/>
                    <a:pt x="1704" y="48"/>
                    <a:pt x="1776" y="24"/>
                  </a:cubicBezTo>
                  <a:cubicBezTo>
                    <a:pt x="1848" y="0"/>
                    <a:pt x="1944" y="64"/>
                    <a:pt x="2016" y="72"/>
                  </a:cubicBezTo>
                  <a:cubicBezTo>
                    <a:pt x="2088" y="80"/>
                    <a:pt x="2148" y="76"/>
                    <a:pt x="2208" y="72"/>
                  </a:cubicBezTo>
                </a:path>
              </a:pathLst>
            </a:custGeom>
            <a:noFill/>
            <a:ln w="107950" cap="flat" cmpd="sng">
              <a:solidFill>
                <a:srgbClr val="0562B7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206" name="AutoShape 6"/>
            <p:cNvSpPr>
              <a:spLocks noChangeArrowheads="1"/>
            </p:cNvSpPr>
            <p:nvPr/>
          </p:nvSpPr>
          <p:spPr bwMode="auto">
            <a:xfrm rot="-487806">
              <a:off x="288" y="2497"/>
              <a:ext cx="432" cy="69"/>
            </a:xfrm>
            <a:prstGeom prst="chevron">
              <a:avLst>
                <a:gd name="adj" fmla="val 39130"/>
              </a:avLst>
            </a:prstGeom>
            <a:solidFill>
              <a:srgbClr val="0664BA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7" name="AutoShape 7"/>
            <p:cNvSpPr>
              <a:spLocks noChangeArrowheads="1"/>
            </p:cNvSpPr>
            <p:nvPr/>
          </p:nvSpPr>
          <p:spPr bwMode="auto">
            <a:xfrm rot="-391188">
              <a:off x="2784" y="2016"/>
              <a:ext cx="2640" cy="69"/>
            </a:xfrm>
            <a:prstGeom prst="chevron">
              <a:avLst>
                <a:gd name="adj" fmla="val 79710"/>
              </a:avLst>
            </a:prstGeom>
            <a:gradFill rotWithShape="1">
              <a:gsLst>
                <a:gs pos="0">
                  <a:srgbClr val="0664BA"/>
                </a:gs>
                <a:gs pos="100000">
                  <a:srgbClr val="0664BA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33" name="Group 33"/>
          <p:cNvGrpSpPr>
            <a:grpSpLocks/>
          </p:cNvGrpSpPr>
          <p:nvPr/>
        </p:nvGrpSpPr>
        <p:grpSpPr bwMode="auto">
          <a:xfrm>
            <a:off x="4114800" y="5715000"/>
            <a:ext cx="838200" cy="762000"/>
            <a:chOff x="1824" y="633"/>
            <a:chExt cx="2834" cy="2849"/>
          </a:xfrm>
        </p:grpSpPr>
        <p:sp>
          <p:nvSpPr>
            <p:cNvPr id="5123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gradFill rotWithShape="1">
              <a:gsLst>
                <a:gs pos="0">
                  <a:srgbClr val="FA803C"/>
                </a:gs>
                <a:gs pos="100000">
                  <a:srgbClr val="CC0000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lin ang="27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gradFill rotWithShape="1">
              <a:gsLst>
                <a:gs pos="0">
                  <a:srgbClr val="99FF99"/>
                </a:gs>
                <a:gs pos="100000">
                  <a:srgbClr val="006600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3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gradFill rotWithShape="1">
              <a:gsLst>
                <a:gs pos="0">
                  <a:srgbClr val="A3A3FF"/>
                </a:gs>
                <a:gs pos="100000">
                  <a:srgbClr val="1D1D57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46" name="Group 46"/>
          <p:cNvGrpSpPr>
            <a:grpSpLocks/>
          </p:cNvGrpSpPr>
          <p:nvPr/>
        </p:nvGrpSpPr>
        <p:grpSpPr bwMode="auto">
          <a:xfrm>
            <a:off x="0" y="6324600"/>
            <a:ext cx="9144000" cy="549275"/>
            <a:chOff x="0" y="3984"/>
            <a:chExt cx="5760" cy="346"/>
          </a:xfrm>
        </p:grpSpPr>
        <p:sp>
          <p:nvSpPr>
            <p:cNvPr id="51238" name="Rectangle 38"/>
            <p:cNvSpPr>
              <a:spLocks noChangeArrowheads="1"/>
            </p:cNvSpPr>
            <p:nvPr/>
          </p:nvSpPr>
          <p:spPr bwMode="auto">
            <a:xfrm>
              <a:off x="0" y="4140"/>
              <a:ext cx="5760" cy="190"/>
            </a:xfrm>
            <a:prstGeom prst="rect">
              <a:avLst/>
            </a:prstGeom>
            <a:gradFill rotWithShape="1">
              <a:gsLst>
                <a:gs pos="0">
                  <a:srgbClr val="076DC9"/>
                </a:gs>
                <a:gs pos="100000">
                  <a:srgbClr val="04427A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/>
              <a:r>
                <a:rPr lang="en-US" sz="1300" b="1" i="1" dirty="0" smtClean="0">
                  <a:solidFill>
                    <a:schemeClr val="bg1"/>
                  </a:solidFill>
                </a:rPr>
                <a:t>NISS Workshop on Computational Advertising, November 2009</a:t>
              </a:r>
              <a:endParaRPr lang="en-US" sz="1300" b="1" i="1" dirty="0">
                <a:solidFill>
                  <a:schemeClr val="bg1"/>
                </a:solidFill>
              </a:endParaRPr>
            </a:p>
          </p:txBody>
        </p:sp>
        <p:pic>
          <p:nvPicPr>
            <p:cNvPr id="51239" name="Picture 39" descr="bnr-microsoft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4142"/>
              <a:ext cx="743" cy="178"/>
            </a:xfrm>
            <a:prstGeom prst="rect">
              <a:avLst/>
            </a:prstGeom>
            <a:noFill/>
          </p:spPr>
        </p:pic>
        <p:sp>
          <p:nvSpPr>
            <p:cNvPr id="51245" name="Rectangle 45"/>
            <p:cNvSpPr>
              <a:spLocks noChangeArrowheads="1"/>
            </p:cNvSpPr>
            <p:nvPr/>
          </p:nvSpPr>
          <p:spPr bwMode="auto">
            <a:xfrm>
              <a:off x="5088" y="3984"/>
              <a:ext cx="672" cy="1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D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86" name="Rectangle 234"/>
          <p:cNvSpPr>
            <a:spLocks noChangeArrowheads="1"/>
          </p:cNvSpPr>
          <p:nvPr/>
        </p:nvSpPr>
        <p:spPr bwMode="auto">
          <a:xfrm>
            <a:off x="0" y="914400"/>
            <a:ext cx="9144000" cy="609600"/>
          </a:xfrm>
          <a:prstGeom prst="rect">
            <a:avLst/>
          </a:prstGeom>
          <a:solidFill>
            <a:srgbClr val="CDDE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705" name="Picture 153" descr="msnsearc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676400"/>
            <a:ext cx="2714625" cy="255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707" name="AutoShape 155"/>
          <p:cNvSpPr>
            <a:spLocks noChangeAspect="1" noChangeArrowheads="1"/>
          </p:cNvSpPr>
          <p:nvPr/>
        </p:nvSpPr>
        <p:spPr bwMode="auto">
          <a:xfrm>
            <a:off x="152400" y="2133600"/>
            <a:ext cx="2209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solidFill>
              <a:srgbClr val="FC73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     hunny moon</a:t>
            </a:r>
          </a:p>
        </p:txBody>
      </p:sp>
      <p:pic>
        <p:nvPicPr>
          <p:cNvPr id="23708" name="Picture 15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09800"/>
            <a:ext cx="347663" cy="344488"/>
          </a:xfrm>
          <a:prstGeom prst="rect">
            <a:avLst/>
          </a:prstGeom>
          <a:noFill/>
          <a:ln w="152400" algn="ctr">
            <a:noFill/>
            <a:miter lim="800000"/>
            <a:headEnd/>
            <a:tailEnd/>
          </a:ln>
          <a:effectLst/>
        </p:spPr>
      </p:pic>
      <p:sp>
        <p:nvSpPr>
          <p:cNvPr id="23710" name="Freeform 158"/>
          <p:cNvSpPr>
            <a:spLocks/>
          </p:cNvSpPr>
          <p:nvPr/>
        </p:nvSpPr>
        <p:spPr bwMode="auto">
          <a:xfrm>
            <a:off x="6705600" y="5105400"/>
            <a:ext cx="381000" cy="887413"/>
          </a:xfrm>
          <a:custGeom>
            <a:avLst/>
            <a:gdLst/>
            <a:ahLst/>
            <a:cxnLst>
              <a:cxn ang="0">
                <a:pos x="0" y="580"/>
              </a:cxn>
              <a:cxn ang="0">
                <a:pos x="217" y="266"/>
              </a:cxn>
              <a:cxn ang="0">
                <a:pos x="0" y="0"/>
              </a:cxn>
            </a:cxnLst>
            <a:rect l="0" t="0" r="r" b="b"/>
            <a:pathLst>
              <a:path w="217" h="580">
                <a:moveTo>
                  <a:pt x="0" y="580"/>
                </a:moveTo>
                <a:cubicBezTo>
                  <a:pt x="108" y="471"/>
                  <a:pt x="217" y="363"/>
                  <a:pt x="217" y="266"/>
                </a:cubicBezTo>
                <a:cubicBezTo>
                  <a:pt x="217" y="169"/>
                  <a:pt x="36" y="44"/>
                  <a:pt x="0" y="0"/>
                </a:cubicBezTo>
              </a:path>
            </a:pathLst>
          </a:custGeom>
          <a:noFill/>
          <a:ln w="50800" cap="flat" cmpd="sng">
            <a:solidFill>
              <a:srgbClr val="FC734E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11" name="Freeform 159"/>
          <p:cNvSpPr>
            <a:spLocks/>
          </p:cNvSpPr>
          <p:nvPr/>
        </p:nvSpPr>
        <p:spPr bwMode="auto">
          <a:xfrm>
            <a:off x="6705600" y="2057400"/>
            <a:ext cx="1190625" cy="2979738"/>
          </a:xfrm>
          <a:custGeom>
            <a:avLst/>
            <a:gdLst/>
            <a:ahLst/>
            <a:cxnLst>
              <a:cxn ang="0">
                <a:pos x="0" y="580"/>
              </a:cxn>
              <a:cxn ang="0">
                <a:pos x="217" y="266"/>
              </a:cxn>
              <a:cxn ang="0">
                <a:pos x="0" y="0"/>
              </a:cxn>
            </a:cxnLst>
            <a:rect l="0" t="0" r="r" b="b"/>
            <a:pathLst>
              <a:path w="217" h="580">
                <a:moveTo>
                  <a:pt x="0" y="580"/>
                </a:moveTo>
                <a:cubicBezTo>
                  <a:pt x="108" y="471"/>
                  <a:pt x="217" y="363"/>
                  <a:pt x="217" y="266"/>
                </a:cubicBezTo>
                <a:cubicBezTo>
                  <a:pt x="217" y="169"/>
                  <a:pt x="36" y="44"/>
                  <a:pt x="0" y="0"/>
                </a:cubicBezTo>
              </a:path>
            </a:pathLst>
          </a:custGeom>
          <a:noFill/>
          <a:ln w="50800" cap="flat" cmpd="sng">
            <a:solidFill>
              <a:srgbClr val="FC734E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3713" name="Picture 161" descr="peop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57200"/>
            <a:ext cx="960438" cy="595313"/>
          </a:xfrm>
          <a:prstGeom prst="rect">
            <a:avLst/>
          </a:prstGeom>
          <a:noFill/>
        </p:spPr>
      </p:pic>
      <p:pic>
        <p:nvPicPr>
          <p:cNvPr id="23718" name="Picture 166" descr="pers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762000"/>
            <a:ext cx="311150" cy="500063"/>
          </a:xfrm>
          <a:prstGeom prst="rect">
            <a:avLst/>
          </a:prstGeom>
          <a:noFill/>
        </p:spPr>
      </p:pic>
      <p:graphicFrame>
        <p:nvGraphicFramePr>
          <p:cNvPr id="23785" name="Group 233"/>
          <p:cNvGraphicFramePr>
            <a:graphicFrameLocks noGrp="1"/>
          </p:cNvGraphicFramePr>
          <p:nvPr/>
        </p:nvGraphicFramePr>
        <p:xfrm>
          <a:off x="3581400" y="914400"/>
          <a:ext cx="3048000" cy="5453065"/>
        </p:xfrm>
        <a:graphic>
          <a:graphicData uri="http://schemas.openxmlformats.org/drawingml/2006/table">
            <a:tbl>
              <a:tblPr/>
              <a:tblGrid>
                <a:gridCol w="2006600"/>
                <a:gridCol w="1041400"/>
              </a:tblGrid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honemoons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honeybeemon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honeymonn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19019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honeymoon's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honeymooner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honeymooner's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771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honeymooning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honeymoonitis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honeymoons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5259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honneymoon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honneymoons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honnymoon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70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honoeymoon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honymoon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huneymoon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 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 moon's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 mooners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34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honey moons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136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honney 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/>
                    </a:solidFill>
                  </a:tcPr>
                </a:tc>
              </a:tr>
              <a:tr h="22542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hony moon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 Black" pitchFamily="34" charset="0"/>
                          <a:cs typeface="Arial" charset="0"/>
                        </a:rPr>
                        <a:t>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3773" name="Freeform 221"/>
          <p:cNvSpPr>
            <a:spLocks/>
          </p:cNvSpPr>
          <p:nvPr/>
        </p:nvSpPr>
        <p:spPr bwMode="auto">
          <a:xfrm>
            <a:off x="1066800" y="2590800"/>
            <a:ext cx="2362200" cy="3429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9" y="1911"/>
              </a:cxn>
              <a:cxn ang="0">
                <a:pos x="2201" y="2734"/>
              </a:cxn>
            </a:cxnLst>
            <a:rect l="0" t="0" r="r" b="b"/>
            <a:pathLst>
              <a:path w="2201" h="2734">
                <a:moveTo>
                  <a:pt x="0" y="0"/>
                </a:moveTo>
                <a:cubicBezTo>
                  <a:pt x="131" y="727"/>
                  <a:pt x="262" y="1455"/>
                  <a:pt x="629" y="1911"/>
                </a:cubicBezTo>
                <a:cubicBezTo>
                  <a:pt x="996" y="2367"/>
                  <a:pt x="1598" y="2550"/>
                  <a:pt x="2201" y="2734"/>
                </a:cubicBezTo>
              </a:path>
            </a:pathLst>
          </a:custGeom>
          <a:noFill/>
          <a:ln w="101600" cap="flat" cmpd="sng">
            <a:solidFill>
              <a:srgbClr val="FC734E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74" name="Text Box 222"/>
          <p:cNvSpPr txBox="1">
            <a:spLocks noChangeArrowheads="1"/>
          </p:cNvSpPr>
          <p:nvPr/>
        </p:nvSpPr>
        <p:spPr bwMode="auto">
          <a:xfrm>
            <a:off x="2057400" y="4267200"/>
            <a:ext cx="1674813" cy="11557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100000"/>
              </a:spcBef>
            </a:pPr>
            <a:endParaRPr lang="en-US" sz="1400" b="1"/>
          </a:p>
          <a:p>
            <a:pPr>
              <a:lnSpc>
                <a:spcPct val="50000"/>
              </a:lnSpc>
              <a:spcBef>
                <a:spcPct val="100000"/>
              </a:spcBef>
            </a:pPr>
            <a:r>
              <a:rPr lang="en-US" sz="1400" b="1"/>
              <a:t>Iterative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b="1"/>
              <a:t>spelling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b="1"/>
              <a:t>correction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b="1"/>
              <a:t>process</a:t>
            </a:r>
          </a:p>
        </p:txBody>
      </p:sp>
      <p:sp>
        <p:nvSpPr>
          <p:cNvPr id="23777" name="Freeform 225"/>
          <p:cNvSpPr>
            <a:spLocks/>
          </p:cNvSpPr>
          <p:nvPr/>
        </p:nvSpPr>
        <p:spPr bwMode="auto">
          <a:xfrm rot="16200000" flipH="1">
            <a:off x="5905500" y="2705100"/>
            <a:ext cx="3429000" cy="1828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29" y="1911"/>
              </a:cxn>
              <a:cxn ang="0">
                <a:pos x="2201" y="2734"/>
              </a:cxn>
            </a:cxnLst>
            <a:rect l="0" t="0" r="r" b="b"/>
            <a:pathLst>
              <a:path w="2201" h="2734">
                <a:moveTo>
                  <a:pt x="0" y="0"/>
                </a:moveTo>
                <a:cubicBezTo>
                  <a:pt x="131" y="727"/>
                  <a:pt x="262" y="1455"/>
                  <a:pt x="629" y="1911"/>
                </a:cubicBezTo>
                <a:cubicBezTo>
                  <a:pt x="996" y="2367"/>
                  <a:pt x="1598" y="2550"/>
                  <a:pt x="2201" y="2734"/>
                </a:cubicBezTo>
              </a:path>
            </a:pathLst>
          </a:custGeom>
          <a:noFill/>
          <a:ln w="101600" cap="flat" cmpd="sng">
            <a:solidFill>
              <a:srgbClr val="FC734E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788" name="AutoShape 236"/>
          <p:cNvSpPr>
            <a:spLocks noChangeAspect="1" noChangeArrowheads="1"/>
          </p:cNvSpPr>
          <p:nvPr/>
        </p:nvSpPr>
        <p:spPr bwMode="auto">
          <a:xfrm>
            <a:off x="7467600" y="5334000"/>
            <a:ext cx="1447800" cy="457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 algn="ctr">
            <a:solidFill>
              <a:srgbClr val="FC734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honeymoon</a:t>
            </a:r>
          </a:p>
        </p:txBody>
      </p:sp>
      <p:sp>
        <p:nvSpPr>
          <p:cNvPr id="23714" name="AutoShape 162"/>
          <p:cNvSpPr>
            <a:spLocks noChangeAspect="1" noChangeArrowheads="1"/>
          </p:cNvSpPr>
          <p:nvPr/>
        </p:nvSpPr>
        <p:spPr bwMode="auto">
          <a:xfrm rot="19478776" flipH="1">
            <a:off x="6781800" y="990600"/>
            <a:ext cx="520700" cy="357188"/>
          </a:xfrm>
          <a:prstGeom prst="notchedRightArrow">
            <a:avLst>
              <a:gd name="adj1" fmla="val 49926"/>
              <a:gd name="adj2" fmla="val 50475"/>
            </a:avLst>
          </a:prstGeom>
          <a:solidFill>
            <a:schemeClr val="bg1"/>
          </a:solidFill>
          <a:ln w="50800" algn="ctr">
            <a:solidFill>
              <a:srgbClr val="FC734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19" name="AutoShape 167"/>
          <p:cNvSpPr>
            <a:spLocks noChangeAspect="1" noChangeArrowheads="1"/>
          </p:cNvSpPr>
          <p:nvPr/>
        </p:nvSpPr>
        <p:spPr bwMode="auto">
          <a:xfrm rot="2121224">
            <a:off x="533400" y="1219200"/>
            <a:ext cx="520700" cy="357188"/>
          </a:xfrm>
          <a:prstGeom prst="notchedRightArrow">
            <a:avLst>
              <a:gd name="adj1" fmla="val 49926"/>
              <a:gd name="adj2" fmla="val 50475"/>
            </a:avLst>
          </a:prstGeom>
          <a:solidFill>
            <a:schemeClr val="bg1"/>
          </a:solidFill>
          <a:ln w="50800" algn="ctr">
            <a:solidFill>
              <a:srgbClr val="FC734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789" name="Rectangle 237"/>
          <p:cNvSpPr>
            <a:spLocks noGrp="1" noChangeArrowheads="1"/>
          </p:cNvSpPr>
          <p:nvPr>
            <p:ph type="title"/>
          </p:nvPr>
        </p:nvSpPr>
        <p:spPr>
          <a:xfrm>
            <a:off x="3352800" y="381000"/>
            <a:ext cx="3352800" cy="6096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Arial Narrow" pitchFamily="34" charset="0"/>
              </a:rPr>
              <a:t>Search Query Log Statistics</a:t>
            </a:r>
          </a:p>
        </p:txBody>
      </p:sp>
      <p:sp>
        <p:nvSpPr>
          <p:cNvPr id="70" name="Rectangle 4"/>
          <p:cNvSpPr txBox="1">
            <a:spLocks noChangeArrowheads="1"/>
          </p:cNvSpPr>
          <p:nvPr/>
        </p:nvSpPr>
        <p:spPr bwMode="auto">
          <a:xfrm>
            <a:off x="0" y="0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B2B2B2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kern="0" dirty="0" smtClean="0">
                <a:solidFill>
                  <a:srgbClr val="065CAA"/>
                </a:solidFill>
                <a:latin typeface="+mj-lt"/>
                <a:ea typeface="+mj-ea"/>
                <a:cs typeface="+mj-cs"/>
              </a:rPr>
              <a:t>Some Intuition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rgbClr val="065CA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Assumptions about </a:t>
            </a:r>
            <a:r>
              <a:rPr lang="en-US" dirty="0" smtClean="0"/>
              <a:t>the “Noise”</a:t>
            </a: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315200" cy="4953000"/>
          </a:xfrm>
        </p:spPr>
        <p:txBody>
          <a:bodyPr/>
          <a:lstStyle/>
          <a:p>
            <a:r>
              <a:rPr lang="en-US"/>
              <a:t>query logs contain a lot of different misspellings for most words</a:t>
            </a:r>
          </a:p>
          <a:p>
            <a:endParaRPr lang="en-US"/>
          </a:p>
          <a:p>
            <a:r>
              <a:rPr lang="en-US"/>
              <a:t>the better spelled a word form, the more frequent it is</a:t>
            </a:r>
          </a:p>
          <a:p>
            <a:endParaRPr lang="en-US"/>
          </a:p>
          <a:p>
            <a:r>
              <a:rPr lang="en-US"/>
              <a:t>the correct forms are much more frequent than their misspellings</a:t>
            </a:r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auto">
          <a:xfrm>
            <a:off x="1524000" y="4343400"/>
            <a:ext cx="304800" cy="381000"/>
          </a:xfrm>
          <a:prstGeom prst="downArrow">
            <a:avLst>
              <a:gd name="adj1" fmla="val 37500"/>
              <a:gd name="adj2" fmla="val 75000"/>
            </a:avLst>
          </a:prstGeom>
          <a:solidFill>
            <a:srgbClr val="04427A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" name="Rectangle 368"/>
          <p:cNvSpPr>
            <a:spLocks noChangeArrowheads="1"/>
          </p:cNvSpPr>
          <p:nvPr/>
        </p:nvSpPr>
        <p:spPr bwMode="auto">
          <a:xfrm>
            <a:off x="2819400" y="1295400"/>
            <a:ext cx="2590800" cy="5181600"/>
          </a:xfrm>
          <a:prstGeom prst="rect">
            <a:avLst/>
          </a:prstGeom>
          <a:solidFill>
            <a:srgbClr val="B3D9FF"/>
          </a:solidFill>
          <a:ln w="508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graphicFrame>
        <p:nvGraphicFramePr>
          <p:cNvPr id="10607" name="Group 367"/>
          <p:cNvGraphicFramePr>
            <a:graphicFrameLocks noGrp="1"/>
          </p:cNvGraphicFramePr>
          <p:nvPr/>
        </p:nvGraphicFramePr>
        <p:xfrm>
          <a:off x="3124200" y="1371600"/>
          <a:ext cx="3048000" cy="4968240"/>
        </p:xfrm>
        <a:graphic>
          <a:graphicData uri="http://schemas.openxmlformats.org/drawingml/2006/table">
            <a:tbl>
              <a:tblPr/>
              <a:tblGrid>
                <a:gridCol w="2320925"/>
                <a:gridCol w="727075"/>
              </a:tblGrid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54885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einstein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54885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4834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einstien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einstine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einsten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einsteins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25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einstain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albeart einstein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aolbert einstein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 einstein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einseint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einsteirn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einsterin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 eintien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alberto einstein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albrecht einstein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alvert einstein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Concatenation and Splitting</a:t>
            </a:r>
          </a:p>
        </p:txBody>
      </p:sp>
      <p:pic>
        <p:nvPicPr>
          <p:cNvPr id="821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0"/>
            <a:ext cx="6553200" cy="382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914400" y="1371600"/>
            <a:ext cx="7435850" cy="8334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US"/>
              <a:t>Store word unigrams and bigrams in the same searchable trie structure.</a:t>
            </a:r>
          </a:p>
          <a:p>
            <a:pPr algn="just">
              <a:lnSpc>
                <a:spcPct val="170000"/>
              </a:lnSpc>
            </a:pPr>
            <a:r>
              <a:rPr lang="en-US"/>
              <a:t>Find alternative spellings for the input words in this common structure.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Avoid Changing the User’s Intent </a:t>
            </a:r>
          </a:p>
        </p:txBody>
      </p:sp>
      <p:sp>
        <p:nvSpPr>
          <p:cNvPr id="132099" name="Rectangle 3"/>
          <p:cNvSpPr>
            <a:spLocks noChangeArrowheads="1"/>
          </p:cNvSpPr>
          <p:nvPr/>
        </p:nvSpPr>
        <p:spPr bwMode="auto">
          <a:xfrm>
            <a:off x="2209800" y="1828800"/>
            <a:ext cx="628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brita</a:t>
            </a:r>
          </a:p>
          <a:p>
            <a:r>
              <a:rPr lang="en-US"/>
              <a:t>brit</a:t>
            </a:r>
          </a:p>
          <a:p>
            <a:r>
              <a:rPr lang="en-US"/>
              <a:t>brit.</a:t>
            </a:r>
          </a:p>
          <a:p>
            <a:r>
              <a:rPr lang="en-US"/>
              <a:t>brits</a:t>
            </a:r>
          </a:p>
          <a:p>
            <a:r>
              <a:rPr lang="en-US"/>
              <a:t>briat</a:t>
            </a:r>
          </a:p>
          <a:p>
            <a:r>
              <a:rPr lang="en-US"/>
              <a:t>rita</a:t>
            </a:r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4114800" y="1828800"/>
            <a:ext cx="8572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water</a:t>
            </a:r>
          </a:p>
          <a:p>
            <a:r>
              <a:rPr lang="en-US"/>
              <a:t>eater</a:t>
            </a:r>
          </a:p>
          <a:p>
            <a:r>
              <a:rPr lang="en-US"/>
              <a:t>hater</a:t>
            </a:r>
          </a:p>
          <a:p>
            <a:r>
              <a:rPr lang="en-US"/>
              <a:t>later</a:t>
            </a:r>
          </a:p>
          <a:p>
            <a:r>
              <a:rPr lang="en-US"/>
              <a:t>mater</a:t>
            </a:r>
          </a:p>
          <a:p>
            <a:r>
              <a:rPr lang="en-US"/>
              <a:t>oater</a:t>
            </a:r>
          </a:p>
          <a:p>
            <a:r>
              <a:rPr lang="en-US"/>
              <a:t>rater</a:t>
            </a:r>
          </a:p>
          <a:p>
            <a:r>
              <a:rPr lang="en-US"/>
              <a:t>wader</a:t>
            </a:r>
          </a:p>
          <a:p>
            <a:r>
              <a:rPr lang="en-US"/>
              <a:t>wafer</a:t>
            </a:r>
          </a:p>
          <a:p>
            <a:r>
              <a:rPr lang="en-US"/>
              <a:t>wager</a:t>
            </a:r>
          </a:p>
          <a:p>
            <a:r>
              <a:rPr lang="en-US"/>
              <a:t>waiter</a:t>
            </a:r>
          </a:p>
          <a:p>
            <a:r>
              <a:rPr lang="en-US"/>
              <a:t>walter</a:t>
            </a:r>
          </a:p>
          <a:p>
            <a:r>
              <a:rPr lang="en-US"/>
              <a:t>waster</a:t>
            </a:r>
          </a:p>
          <a:p>
            <a:r>
              <a:rPr lang="en-US"/>
              <a:t>waters</a:t>
            </a:r>
          </a:p>
          <a:p>
            <a:r>
              <a:rPr lang="en-US"/>
              <a:t>watery</a:t>
            </a:r>
          </a:p>
          <a:p>
            <a:r>
              <a:rPr lang="en-US"/>
              <a:t>waver</a:t>
            </a:r>
          </a:p>
        </p:txBody>
      </p:sp>
      <p:sp>
        <p:nvSpPr>
          <p:cNvPr id="132101" name="Rectangle 5"/>
          <p:cNvSpPr>
            <a:spLocks noChangeArrowheads="1"/>
          </p:cNvSpPr>
          <p:nvPr/>
        </p:nvSpPr>
        <p:spPr bwMode="auto">
          <a:xfrm>
            <a:off x="6096000" y="1828800"/>
            <a:ext cx="679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filer</a:t>
            </a:r>
          </a:p>
          <a:p>
            <a:r>
              <a:rPr lang="en-US"/>
              <a:t>fiber</a:t>
            </a:r>
          </a:p>
          <a:p>
            <a:r>
              <a:rPr lang="en-US"/>
              <a:t>fifer</a:t>
            </a:r>
          </a:p>
          <a:p>
            <a:r>
              <a:rPr lang="en-US"/>
              <a:t>file</a:t>
            </a:r>
          </a:p>
          <a:p>
            <a:r>
              <a:rPr lang="en-US"/>
              <a:t>filed</a:t>
            </a:r>
          </a:p>
          <a:p>
            <a:r>
              <a:rPr lang="en-US"/>
              <a:t>filers</a:t>
            </a:r>
          </a:p>
          <a:p>
            <a:r>
              <a:rPr lang="en-US"/>
              <a:t>files</a:t>
            </a:r>
          </a:p>
          <a:p>
            <a:r>
              <a:rPr lang="en-US"/>
              <a:t>filet</a:t>
            </a:r>
          </a:p>
          <a:p>
            <a:r>
              <a:rPr lang="en-US"/>
              <a:t>filler</a:t>
            </a:r>
          </a:p>
          <a:p>
            <a:r>
              <a:rPr lang="en-US"/>
              <a:t>filner</a:t>
            </a:r>
          </a:p>
          <a:p>
            <a:r>
              <a:rPr lang="en-US">
                <a:solidFill>
                  <a:srgbClr val="076DC9"/>
                </a:solidFill>
              </a:rPr>
              <a:t>filter</a:t>
            </a:r>
          </a:p>
          <a:p>
            <a:r>
              <a:rPr lang="en-US"/>
              <a:t>finer</a:t>
            </a:r>
          </a:p>
          <a:p>
            <a:r>
              <a:rPr lang="en-US"/>
              <a:t>firer</a:t>
            </a:r>
          </a:p>
          <a:p>
            <a:r>
              <a:rPr lang="en-US"/>
              <a:t>fiver</a:t>
            </a:r>
          </a:p>
          <a:p>
            <a:r>
              <a:rPr lang="en-US"/>
              <a:t>fixer</a:t>
            </a:r>
          </a:p>
          <a:p>
            <a:r>
              <a:rPr lang="en-US"/>
              <a:t>flier</a:t>
            </a:r>
          </a:p>
        </p:txBody>
      </p:sp>
      <p:sp>
        <p:nvSpPr>
          <p:cNvPr id="132102" name="Rectangle 6"/>
          <p:cNvSpPr>
            <a:spLocks noChangeArrowheads="1"/>
          </p:cNvSpPr>
          <p:nvPr/>
        </p:nvSpPr>
        <p:spPr bwMode="auto">
          <a:xfrm>
            <a:off x="2133600" y="1374775"/>
            <a:ext cx="473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65CAA"/>
                </a:solidFill>
              </a:rPr>
              <a:t>brita		 water		    filer</a:t>
            </a:r>
          </a:p>
        </p:txBody>
      </p:sp>
      <p:sp>
        <p:nvSpPr>
          <p:cNvPr id="132107" name="Line 11"/>
          <p:cNvSpPr>
            <a:spLocks noChangeShapeType="1"/>
          </p:cNvSpPr>
          <p:nvPr/>
        </p:nvSpPr>
        <p:spPr bwMode="auto">
          <a:xfrm>
            <a:off x="2819400" y="2057400"/>
            <a:ext cx="1295400" cy="0"/>
          </a:xfrm>
          <a:prstGeom prst="line">
            <a:avLst/>
          </a:prstGeom>
          <a:noFill/>
          <a:ln w="25400">
            <a:solidFill>
              <a:srgbClr val="076DC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8" name="Line 12"/>
          <p:cNvSpPr>
            <a:spLocks noChangeShapeType="1"/>
          </p:cNvSpPr>
          <p:nvPr/>
        </p:nvSpPr>
        <p:spPr bwMode="auto">
          <a:xfrm>
            <a:off x="2819400" y="2057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>
            <a:off x="2819400" y="20574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0" name="Line 14"/>
          <p:cNvSpPr>
            <a:spLocks noChangeShapeType="1"/>
          </p:cNvSpPr>
          <p:nvPr/>
        </p:nvSpPr>
        <p:spPr bwMode="auto">
          <a:xfrm>
            <a:off x="2819400" y="2057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1" name="Line 15"/>
          <p:cNvSpPr>
            <a:spLocks noChangeShapeType="1"/>
          </p:cNvSpPr>
          <p:nvPr/>
        </p:nvSpPr>
        <p:spPr bwMode="auto">
          <a:xfrm>
            <a:off x="2819400" y="2057400"/>
            <a:ext cx="129540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2" name="Line 16"/>
          <p:cNvSpPr>
            <a:spLocks noChangeShapeType="1"/>
          </p:cNvSpPr>
          <p:nvPr/>
        </p:nvSpPr>
        <p:spPr bwMode="auto">
          <a:xfrm>
            <a:off x="4876800" y="2057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3" name="Line 17"/>
          <p:cNvSpPr>
            <a:spLocks noChangeShapeType="1"/>
          </p:cNvSpPr>
          <p:nvPr/>
        </p:nvSpPr>
        <p:spPr bwMode="auto">
          <a:xfrm>
            <a:off x="4876800" y="2057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4" name="Line 18"/>
          <p:cNvSpPr>
            <a:spLocks noChangeShapeType="1"/>
          </p:cNvSpPr>
          <p:nvPr/>
        </p:nvSpPr>
        <p:spPr bwMode="auto">
          <a:xfrm>
            <a:off x="4876800" y="20574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5" name="Line 19"/>
          <p:cNvSpPr>
            <a:spLocks noChangeShapeType="1"/>
          </p:cNvSpPr>
          <p:nvPr/>
        </p:nvSpPr>
        <p:spPr bwMode="auto">
          <a:xfrm>
            <a:off x="4876800" y="2057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6" name="Line 20"/>
          <p:cNvSpPr>
            <a:spLocks noChangeShapeType="1"/>
          </p:cNvSpPr>
          <p:nvPr/>
        </p:nvSpPr>
        <p:spPr bwMode="auto">
          <a:xfrm>
            <a:off x="4876800" y="2057400"/>
            <a:ext cx="12954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7" name="Line 21"/>
          <p:cNvSpPr>
            <a:spLocks noChangeShapeType="1"/>
          </p:cNvSpPr>
          <p:nvPr/>
        </p:nvSpPr>
        <p:spPr bwMode="auto">
          <a:xfrm flipV="1">
            <a:off x="2743200" y="20574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8" name="Line 22"/>
          <p:cNvSpPr>
            <a:spLocks noChangeShapeType="1"/>
          </p:cNvSpPr>
          <p:nvPr/>
        </p:nvSpPr>
        <p:spPr bwMode="auto">
          <a:xfrm>
            <a:off x="2743200" y="2286000"/>
            <a:ext cx="1371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19" name="Line 23"/>
          <p:cNvSpPr>
            <a:spLocks noChangeShapeType="1"/>
          </p:cNvSpPr>
          <p:nvPr/>
        </p:nvSpPr>
        <p:spPr bwMode="auto">
          <a:xfrm flipV="1">
            <a:off x="2743200" y="20574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0" name="Line 24"/>
          <p:cNvSpPr>
            <a:spLocks noChangeShapeType="1"/>
          </p:cNvSpPr>
          <p:nvPr/>
        </p:nvSpPr>
        <p:spPr bwMode="auto">
          <a:xfrm>
            <a:off x="2743200" y="3352800"/>
            <a:ext cx="1371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1" name="Line 25"/>
          <p:cNvSpPr>
            <a:spLocks noChangeShapeType="1"/>
          </p:cNvSpPr>
          <p:nvPr/>
        </p:nvSpPr>
        <p:spPr bwMode="auto">
          <a:xfrm flipV="1">
            <a:off x="4876800" y="20574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2" name="Line 26"/>
          <p:cNvSpPr>
            <a:spLocks noChangeShapeType="1"/>
          </p:cNvSpPr>
          <p:nvPr/>
        </p:nvSpPr>
        <p:spPr bwMode="auto">
          <a:xfrm flipV="1">
            <a:off x="4953000" y="2057400"/>
            <a:ext cx="11430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3" name="Line 27"/>
          <p:cNvSpPr>
            <a:spLocks noChangeShapeType="1"/>
          </p:cNvSpPr>
          <p:nvPr/>
        </p:nvSpPr>
        <p:spPr bwMode="auto">
          <a:xfrm>
            <a:off x="4953000" y="6096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4" name="Line 28"/>
          <p:cNvSpPr>
            <a:spLocks noChangeShapeType="1"/>
          </p:cNvSpPr>
          <p:nvPr/>
        </p:nvSpPr>
        <p:spPr bwMode="auto">
          <a:xfrm flipV="1">
            <a:off x="4953000" y="5867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5" name="Line 29"/>
          <p:cNvSpPr>
            <a:spLocks noChangeShapeType="1"/>
          </p:cNvSpPr>
          <p:nvPr/>
        </p:nvSpPr>
        <p:spPr bwMode="auto">
          <a:xfrm flipV="1">
            <a:off x="4953000" y="55626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6" name="Line 30"/>
          <p:cNvSpPr>
            <a:spLocks noChangeShapeType="1"/>
          </p:cNvSpPr>
          <p:nvPr/>
        </p:nvSpPr>
        <p:spPr bwMode="auto">
          <a:xfrm flipV="1">
            <a:off x="4953000" y="5334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7" name="Line 31"/>
          <p:cNvSpPr>
            <a:spLocks noChangeShapeType="1"/>
          </p:cNvSpPr>
          <p:nvPr/>
        </p:nvSpPr>
        <p:spPr bwMode="auto">
          <a:xfrm>
            <a:off x="4876800" y="3429000"/>
            <a:ext cx="1295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8" name="Line 32"/>
          <p:cNvSpPr>
            <a:spLocks noChangeShapeType="1"/>
          </p:cNvSpPr>
          <p:nvPr/>
        </p:nvSpPr>
        <p:spPr bwMode="auto">
          <a:xfrm>
            <a:off x="2819400" y="20574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>
            <a:off x="2819400" y="20574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0" name="Line 34"/>
          <p:cNvSpPr>
            <a:spLocks noChangeShapeType="1"/>
          </p:cNvSpPr>
          <p:nvPr/>
        </p:nvSpPr>
        <p:spPr bwMode="auto">
          <a:xfrm flipV="1">
            <a:off x="2743200" y="20574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1" name="Line 35"/>
          <p:cNvSpPr>
            <a:spLocks noChangeShapeType="1"/>
          </p:cNvSpPr>
          <p:nvPr/>
        </p:nvSpPr>
        <p:spPr bwMode="auto">
          <a:xfrm flipV="1">
            <a:off x="2819400" y="20574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2" name="Line 36"/>
          <p:cNvSpPr>
            <a:spLocks noChangeShapeType="1"/>
          </p:cNvSpPr>
          <p:nvPr/>
        </p:nvSpPr>
        <p:spPr bwMode="auto">
          <a:xfrm flipV="1">
            <a:off x="2743200" y="20574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3" name="Line 37"/>
          <p:cNvSpPr>
            <a:spLocks noChangeShapeType="1"/>
          </p:cNvSpPr>
          <p:nvPr/>
        </p:nvSpPr>
        <p:spPr bwMode="auto">
          <a:xfrm>
            <a:off x="2819400" y="20574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4" name="Line 38"/>
          <p:cNvSpPr>
            <a:spLocks noChangeShapeType="1"/>
          </p:cNvSpPr>
          <p:nvPr/>
        </p:nvSpPr>
        <p:spPr bwMode="auto">
          <a:xfrm>
            <a:off x="2819400" y="2057400"/>
            <a:ext cx="1371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5" name="Line 39"/>
          <p:cNvSpPr>
            <a:spLocks noChangeShapeType="1"/>
          </p:cNvSpPr>
          <p:nvPr/>
        </p:nvSpPr>
        <p:spPr bwMode="auto">
          <a:xfrm>
            <a:off x="2819400" y="2057400"/>
            <a:ext cx="1371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6" name="Line 40"/>
          <p:cNvSpPr>
            <a:spLocks noChangeShapeType="1"/>
          </p:cNvSpPr>
          <p:nvPr/>
        </p:nvSpPr>
        <p:spPr bwMode="auto">
          <a:xfrm>
            <a:off x="2819400" y="20574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7" name="Line 41"/>
          <p:cNvSpPr>
            <a:spLocks noChangeShapeType="1"/>
          </p:cNvSpPr>
          <p:nvPr/>
        </p:nvSpPr>
        <p:spPr bwMode="auto">
          <a:xfrm>
            <a:off x="2819400" y="2057400"/>
            <a:ext cx="1371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8" name="Line 42"/>
          <p:cNvSpPr>
            <a:spLocks noChangeShapeType="1"/>
          </p:cNvSpPr>
          <p:nvPr/>
        </p:nvSpPr>
        <p:spPr bwMode="auto">
          <a:xfrm>
            <a:off x="2819400" y="2057400"/>
            <a:ext cx="1371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39" name="Line 43"/>
          <p:cNvSpPr>
            <a:spLocks noChangeShapeType="1"/>
          </p:cNvSpPr>
          <p:nvPr/>
        </p:nvSpPr>
        <p:spPr bwMode="auto">
          <a:xfrm>
            <a:off x="2819400" y="2057400"/>
            <a:ext cx="1371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0" name="Line 44"/>
          <p:cNvSpPr>
            <a:spLocks noChangeShapeType="1"/>
          </p:cNvSpPr>
          <p:nvPr/>
        </p:nvSpPr>
        <p:spPr bwMode="auto">
          <a:xfrm>
            <a:off x="2819400" y="2057400"/>
            <a:ext cx="1295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1" name="Line 45"/>
          <p:cNvSpPr>
            <a:spLocks noChangeShapeType="1"/>
          </p:cNvSpPr>
          <p:nvPr/>
        </p:nvSpPr>
        <p:spPr bwMode="auto">
          <a:xfrm>
            <a:off x="2819400" y="2057400"/>
            <a:ext cx="1295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2" name="Line 46"/>
          <p:cNvSpPr>
            <a:spLocks noChangeShapeType="1"/>
          </p:cNvSpPr>
          <p:nvPr/>
        </p:nvSpPr>
        <p:spPr bwMode="auto">
          <a:xfrm>
            <a:off x="2743200" y="2286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3" name="Line 47"/>
          <p:cNvSpPr>
            <a:spLocks noChangeShapeType="1"/>
          </p:cNvSpPr>
          <p:nvPr/>
        </p:nvSpPr>
        <p:spPr bwMode="auto">
          <a:xfrm>
            <a:off x="2743200" y="2286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4" name="Line 48"/>
          <p:cNvSpPr>
            <a:spLocks noChangeShapeType="1"/>
          </p:cNvSpPr>
          <p:nvPr/>
        </p:nvSpPr>
        <p:spPr bwMode="auto">
          <a:xfrm>
            <a:off x="2743200" y="2286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5" name="Line 49"/>
          <p:cNvSpPr>
            <a:spLocks noChangeShapeType="1"/>
          </p:cNvSpPr>
          <p:nvPr/>
        </p:nvSpPr>
        <p:spPr bwMode="auto">
          <a:xfrm>
            <a:off x="2743200" y="22860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6" name="Line 50"/>
          <p:cNvSpPr>
            <a:spLocks noChangeShapeType="1"/>
          </p:cNvSpPr>
          <p:nvPr/>
        </p:nvSpPr>
        <p:spPr bwMode="auto">
          <a:xfrm>
            <a:off x="2743200" y="22860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7" name="Line 51"/>
          <p:cNvSpPr>
            <a:spLocks noChangeShapeType="1"/>
          </p:cNvSpPr>
          <p:nvPr/>
        </p:nvSpPr>
        <p:spPr bwMode="auto">
          <a:xfrm>
            <a:off x="2743200" y="2286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8" name="Line 52"/>
          <p:cNvSpPr>
            <a:spLocks noChangeShapeType="1"/>
          </p:cNvSpPr>
          <p:nvPr/>
        </p:nvSpPr>
        <p:spPr bwMode="auto">
          <a:xfrm>
            <a:off x="2743200" y="22860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49" name="Line 53"/>
          <p:cNvSpPr>
            <a:spLocks noChangeShapeType="1"/>
          </p:cNvSpPr>
          <p:nvPr/>
        </p:nvSpPr>
        <p:spPr bwMode="auto">
          <a:xfrm>
            <a:off x="2743200" y="2286000"/>
            <a:ext cx="1447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0" name="Line 54"/>
          <p:cNvSpPr>
            <a:spLocks noChangeShapeType="1"/>
          </p:cNvSpPr>
          <p:nvPr/>
        </p:nvSpPr>
        <p:spPr bwMode="auto">
          <a:xfrm>
            <a:off x="2743200" y="2286000"/>
            <a:ext cx="1447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1" name="Line 55"/>
          <p:cNvSpPr>
            <a:spLocks noChangeShapeType="1"/>
          </p:cNvSpPr>
          <p:nvPr/>
        </p:nvSpPr>
        <p:spPr bwMode="auto">
          <a:xfrm>
            <a:off x="2743200" y="22860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2" name="Line 56"/>
          <p:cNvSpPr>
            <a:spLocks noChangeShapeType="1"/>
          </p:cNvSpPr>
          <p:nvPr/>
        </p:nvSpPr>
        <p:spPr bwMode="auto">
          <a:xfrm>
            <a:off x="2743200" y="2286000"/>
            <a:ext cx="1447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3" name="Line 57"/>
          <p:cNvSpPr>
            <a:spLocks noChangeShapeType="1"/>
          </p:cNvSpPr>
          <p:nvPr/>
        </p:nvSpPr>
        <p:spPr bwMode="auto">
          <a:xfrm flipH="1">
            <a:off x="2743200" y="2286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4" name="Line 58"/>
          <p:cNvSpPr>
            <a:spLocks noChangeShapeType="1"/>
          </p:cNvSpPr>
          <p:nvPr/>
        </p:nvSpPr>
        <p:spPr bwMode="auto">
          <a:xfrm flipH="1">
            <a:off x="2819400" y="2286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5" name="Line 59"/>
          <p:cNvSpPr>
            <a:spLocks noChangeShapeType="1"/>
          </p:cNvSpPr>
          <p:nvPr/>
        </p:nvSpPr>
        <p:spPr bwMode="auto">
          <a:xfrm flipH="1">
            <a:off x="2743200" y="2286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6" name="Line 60"/>
          <p:cNvSpPr>
            <a:spLocks noChangeShapeType="1"/>
          </p:cNvSpPr>
          <p:nvPr/>
        </p:nvSpPr>
        <p:spPr bwMode="auto">
          <a:xfrm flipH="1">
            <a:off x="2743200" y="22860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7" name="Line 61"/>
          <p:cNvSpPr>
            <a:spLocks noChangeShapeType="1"/>
          </p:cNvSpPr>
          <p:nvPr/>
        </p:nvSpPr>
        <p:spPr bwMode="auto">
          <a:xfrm flipH="1">
            <a:off x="2743200" y="2590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8" name="Line 62"/>
          <p:cNvSpPr>
            <a:spLocks noChangeShapeType="1"/>
          </p:cNvSpPr>
          <p:nvPr/>
        </p:nvSpPr>
        <p:spPr bwMode="auto">
          <a:xfrm flipH="1">
            <a:off x="2819400" y="25908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59" name="Line 63"/>
          <p:cNvSpPr>
            <a:spLocks noChangeShapeType="1"/>
          </p:cNvSpPr>
          <p:nvPr/>
        </p:nvSpPr>
        <p:spPr bwMode="auto">
          <a:xfrm flipH="1">
            <a:off x="2743200" y="25908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0" name="Line 64"/>
          <p:cNvSpPr>
            <a:spLocks noChangeShapeType="1"/>
          </p:cNvSpPr>
          <p:nvPr/>
        </p:nvSpPr>
        <p:spPr bwMode="auto">
          <a:xfrm flipH="1">
            <a:off x="2743200" y="2590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1" name="Line 65"/>
          <p:cNvSpPr>
            <a:spLocks noChangeShapeType="1"/>
          </p:cNvSpPr>
          <p:nvPr/>
        </p:nvSpPr>
        <p:spPr bwMode="auto">
          <a:xfrm flipH="1" flipV="1">
            <a:off x="2743200" y="25908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2" name="Line 66"/>
          <p:cNvSpPr>
            <a:spLocks noChangeShapeType="1"/>
          </p:cNvSpPr>
          <p:nvPr/>
        </p:nvSpPr>
        <p:spPr bwMode="auto">
          <a:xfrm flipH="1">
            <a:off x="2743200" y="28956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3" name="Line 67"/>
          <p:cNvSpPr>
            <a:spLocks noChangeShapeType="1"/>
          </p:cNvSpPr>
          <p:nvPr/>
        </p:nvSpPr>
        <p:spPr bwMode="auto">
          <a:xfrm flipH="1" flipV="1">
            <a:off x="2819400" y="28194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4" name="Line 68"/>
          <p:cNvSpPr>
            <a:spLocks noChangeShapeType="1"/>
          </p:cNvSpPr>
          <p:nvPr/>
        </p:nvSpPr>
        <p:spPr bwMode="auto">
          <a:xfrm flipH="1">
            <a:off x="2743200" y="28956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5" name="Line 69"/>
          <p:cNvSpPr>
            <a:spLocks noChangeShapeType="1"/>
          </p:cNvSpPr>
          <p:nvPr/>
        </p:nvSpPr>
        <p:spPr bwMode="auto">
          <a:xfrm flipH="1" flipV="1">
            <a:off x="2819400" y="30480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6" name="Line 70"/>
          <p:cNvSpPr>
            <a:spLocks noChangeShapeType="1"/>
          </p:cNvSpPr>
          <p:nvPr/>
        </p:nvSpPr>
        <p:spPr bwMode="auto">
          <a:xfrm flipH="1" flipV="1">
            <a:off x="2819400" y="28194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7" name="Line 71"/>
          <p:cNvSpPr>
            <a:spLocks noChangeShapeType="1"/>
          </p:cNvSpPr>
          <p:nvPr/>
        </p:nvSpPr>
        <p:spPr bwMode="auto">
          <a:xfrm flipH="1">
            <a:off x="2743200" y="31242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8" name="Line 72"/>
          <p:cNvSpPr>
            <a:spLocks noChangeShapeType="1"/>
          </p:cNvSpPr>
          <p:nvPr/>
        </p:nvSpPr>
        <p:spPr bwMode="auto">
          <a:xfrm flipH="1">
            <a:off x="2743200" y="3352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69" name="Line 73"/>
          <p:cNvSpPr>
            <a:spLocks noChangeShapeType="1"/>
          </p:cNvSpPr>
          <p:nvPr/>
        </p:nvSpPr>
        <p:spPr bwMode="auto">
          <a:xfrm flipH="1" flipV="1">
            <a:off x="2819400" y="2819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0" name="Line 74"/>
          <p:cNvSpPr>
            <a:spLocks noChangeShapeType="1"/>
          </p:cNvSpPr>
          <p:nvPr/>
        </p:nvSpPr>
        <p:spPr bwMode="auto">
          <a:xfrm flipH="1" flipV="1">
            <a:off x="2743200" y="3048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1" name="Line 75"/>
          <p:cNvSpPr>
            <a:spLocks noChangeShapeType="1"/>
          </p:cNvSpPr>
          <p:nvPr/>
        </p:nvSpPr>
        <p:spPr bwMode="auto">
          <a:xfrm flipH="1" flipV="1">
            <a:off x="2743200" y="33528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2" name="Line 76"/>
          <p:cNvSpPr>
            <a:spLocks noChangeShapeType="1"/>
          </p:cNvSpPr>
          <p:nvPr/>
        </p:nvSpPr>
        <p:spPr bwMode="auto">
          <a:xfrm flipH="1" flipV="1">
            <a:off x="2743200" y="25908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3" name="Line 77"/>
          <p:cNvSpPr>
            <a:spLocks noChangeShapeType="1"/>
          </p:cNvSpPr>
          <p:nvPr/>
        </p:nvSpPr>
        <p:spPr bwMode="auto">
          <a:xfrm flipH="1" flipV="1">
            <a:off x="2819400" y="28194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4" name="Line 78"/>
          <p:cNvSpPr>
            <a:spLocks noChangeShapeType="1"/>
          </p:cNvSpPr>
          <p:nvPr/>
        </p:nvSpPr>
        <p:spPr bwMode="auto">
          <a:xfrm flipH="1" flipV="1">
            <a:off x="2743200" y="30480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5" name="Line 79"/>
          <p:cNvSpPr>
            <a:spLocks noChangeShapeType="1"/>
          </p:cNvSpPr>
          <p:nvPr/>
        </p:nvSpPr>
        <p:spPr bwMode="auto">
          <a:xfrm flipH="1" flipV="1">
            <a:off x="2743200" y="33528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6" name="Line 80"/>
          <p:cNvSpPr>
            <a:spLocks noChangeShapeType="1"/>
          </p:cNvSpPr>
          <p:nvPr/>
        </p:nvSpPr>
        <p:spPr bwMode="auto">
          <a:xfrm flipH="1" flipV="1">
            <a:off x="2819400" y="30480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7" name="Line 81"/>
          <p:cNvSpPr>
            <a:spLocks noChangeShapeType="1"/>
          </p:cNvSpPr>
          <p:nvPr/>
        </p:nvSpPr>
        <p:spPr bwMode="auto">
          <a:xfrm flipH="1" flipV="1">
            <a:off x="2819400" y="2590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8" name="Line 82"/>
          <p:cNvSpPr>
            <a:spLocks noChangeShapeType="1"/>
          </p:cNvSpPr>
          <p:nvPr/>
        </p:nvSpPr>
        <p:spPr bwMode="auto">
          <a:xfrm>
            <a:off x="2743200" y="33528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79" name="Line 83"/>
          <p:cNvSpPr>
            <a:spLocks noChangeShapeType="1"/>
          </p:cNvSpPr>
          <p:nvPr/>
        </p:nvSpPr>
        <p:spPr bwMode="auto">
          <a:xfrm>
            <a:off x="2743200" y="33528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0" name="Line 84"/>
          <p:cNvSpPr>
            <a:spLocks noChangeShapeType="1"/>
          </p:cNvSpPr>
          <p:nvPr/>
        </p:nvSpPr>
        <p:spPr bwMode="auto">
          <a:xfrm>
            <a:off x="2743200" y="33528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1" name="Line 85"/>
          <p:cNvSpPr>
            <a:spLocks noChangeShapeType="1"/>
          </p:cNvSpPr>
          <p:nvPr/>
        </p:nvSpPr>
        <p:spPr bwMode="auto">
          <a:xfrm>
            <a:off x="2743200" y="33528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2" name="Line 86"/>
          <p:cNvSpPr>
            <a:spLocks noChangeShapeType="1"/>
          </p:cNvSpPr>
          <p:nvPr/>
        </p:nvSpPr>
        <p:spPr bwMode="auto">
          <a:xfrm>
            <a:off x="2743200" y="3352800"/>
            <a:ext cx="1447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3" name="Line 87"/>
          <p:cNvSpPr>
            <a:spLocks noChangeShapeType="1"/>
          </p:cNvSpPr>
          <p:nvPr/>
        </p:nvSpPr>
        <p:spPr bwMode="auto">
          <a:xfrm>
            <a:off x="2743200" y="3352800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4" name="Line 88"/>
          <p:cNvSpPr>
            <a:spLocks noChangeShapeType="1"/>
          </p:cNvSpPr>
          <p:nvPr/>
        </p:nvSpPr>
        <p:spPr bwMode="auto">
          <a:xfrm>
            <a:off x="2743200" y="3352800"/>
            <a:ext cx="1371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5" name="Line 89"/>
          <p:cNvSpPr>
            <a:spLocks noChangeShapeType="1"/>
          </p:cNvSpPr>
          <p:nvPr/>
        </p:nvSpPr>
        <p:spPr bwMode="auto">
          <a:xfrm>
            <a:off x="2743200" y="30480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6" name="Line 90"/>
          <p:cNvSpPr>
            <a:spLocks noChangeShapeType="1"/>
          </p:cNvSpPr>
          <p:nvPr/>
        </p:nvSpPr>
        <p:spPr bwMode="auto">
          <a:xfrm>
            <a:off x="2743200" y="3048000"/>
            <a:ext cx="1371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7" name="Line 91"/>
          <p:cNvSpPr>
            <a:spLocks noChangeShapeType="1"/>
          </p:cNvSpPr>
          <p:nvPr/>
        </p:nvSpPr>
        <p:spPr bwMode="auto">
          <a:xfrm>
            <a:off x="2743200" y="3048000"/>
            <a:ext cx="1447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8" name="Line 92"/>
          <p:cNvSpPr>
            <a:spLocks noChangeShapeType="1"/>
          </p:cNvSpPr>
          <p:nvPr/>
        </p:nvSpPr>
        <p:spPr bwMode="auto">
          <a:xfrm flipH="1" flipV="1">
            <a:off x="2743200" y="30480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89" name="Line 93"/>
          <p:cNvSpPr>
            <a:spLocks noChangeShapeType="1"/>
          </p:cNvSpPr>
          <p:nvPr/>
        </p:nvSpPr>
        <p:spPr bwMode="auto">
          <a:xfrm flipH="1" flipV="1">
            <a:off x="2743200" y="3048000"/>
            <a:ext cx="1447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0" name="Line 94"/>
          <p:cNvSpPr>
            <a:spLocks noChangeShapeType="1"/>
          </p:cNvSpPr>
          <p:nvPr/>
        </p:nvSpPr>
        <p:spPr bwMode="auto">
          <a:xfrm flipV="1">
            <a:off x="4953000" y="51054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1" name="Line 95"/>
          <p:cNvSpPr>
            <a:spLocks noChangeShapeType="1"/>
          </p:cNvSpPr>
          <p:nvPr/>
        </p:nvSpPr>
        <p:spPr bwMode="auto">
          <a:xfrm flipV="1">
            <a:off x="4953000" y="4724400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2" name="Line 96"/>
          <p:cNvSpPr>
            <a:spLocks noChangeShapeType="1"/>
          </p:cNvSpPr>
          <p:nvPr/>
        </p:nvSpPr>
        <p:spPr bwMode="auto">
          <a:xfrm flipV="1">
            <a:off x="4953000" y="4495800"/>
            <a:ext cx="1143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3" name="Line 97"/>
          <p:cNvSpPr>
            <a:spLocks noChangeShapeType="1"/>
          </p:cNvSpPr>
          <p:nvPr/>
        </p:nvSpPr>
        <p:spPr bwMode="auto">
          <a:xfrm flipV="1">
            <a:off x="4953000" y="41910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4" name="Line 98"/>
          <p:cNvSpPr>
            <a:spLocks noChangeShapeType="1"/>
          </p:cNvSpPr>
          <p:nvPr/>
        </p:nvSpPr>
        <p:spPr bwMode="auto">
          <a:xfrm>
            <a:off x="4876800" y="23622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5" name="Line 99"/>
          <p:cNvSpPr>
            <a:spLocks noChangeShapeType="1"/>
          </p:cNvSpPr>
          <p:nvPr/>
        </p:nvSpPr>
        <p:spPr bwMode="auto">
          <a:xfrm>
            <a:off x="4876800" y="2057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6" name="Line 100"/>
          <p:cNvSpPr>
            <a:spLocks noChangeShapeType="1"/>
          </p:cNvSpPr>
          <p:nvPr/>
        </p:nvSpPr>
        <p:spPr bwMode="auto">
          <a:xfrm flipH="1">
            <a:off x="4876800" y="33528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7" name="Line 101"/>
          <p:cNvSpPr>
            <a:spLocks noChangeShapeType="1"/>
          </p:cNvSpPr>
          <p:nvPr/>
        </p:nvSpPr>
        <p:spPr bwMode="auto">
          <a:xfrm>
            <a:off x="4876800" y="3657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8" name="Line 102"/>
          <p:cNvSpPr>
            <a:spLocks noChangeShapeType="1"/>
          </p:cNvSpPr>
          <p:nvPr/>
        </p:nvSpPr>
        <p:spPr bwMode="auto">
          <a:xfrm flipH="1">
            <a:off x="4876800" y="36576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199" name="Line 103"/>
          <p:cNvSpPr>
            <a:spLocks noChangeShapeType="1"/>
          </p:cNvSpPr>
          <p:nvPr/>
        </p:nvSpPr>
        <p:spPr bwMode="auto">
          <a:xfrm>
            <a:off x="4876800" y="41910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0" name="Line 104"/>
          <p:cNvSpPr>
            <a:spLocks noChangeShapeType="1"/>
          </p:cNvSpPr>
          <p:nvPr/>
        </p:nvSpPr>
        <p:spPr bwMode="auto">
          <a:xfrm flipH="1">
            <a:off x="4953000" y="36576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1" name="Line 105"/>
          <p:cNvSpPr>
            <a:spLocks noChangeShapeType="1"/>
          </p:cNvSpPr>
          <p:nvPr/>
        </p:nvSpPr>
        <p:spPr bwMode="auto">
          <a:xfrm flipH="1">
            <a:off x="4953000" y="3657600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2" name="Line 106"/>
          <p:cNvSpPr>
            <a:spLocks noChangeShapeType="1"/>
          </p:cNvSpPr>
          <p:nvPr/>
        </p:nvSpPr>
        <p:spPr bwMode="auto">
          <a:xfrm flipH="1">
            <a:off x="4953000" y="36576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3" name="Line 107"/>
          <p:cNvSpPr>
            <a:spLocks noChangeShapeType="1"/>
          </p:cNvSpPr>
          <p:nvPr/>
        </p:nvSpPr>
        <p:spPr bwMode="auto">
          <a:xfrm flipV="1">
            <a:off x="4953000" y="47244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4" name="Line 108"/>
          <p:cNvSpPr>
            <a:spLocks noChangeShapeType="1"/>
          </p:cNvSpPr>
          <p:nvPr/>
        </p:nvSpPr>
        <p:spPr bwMode="auto">
          <a:xfrm flipV="1">
            <a:off x="4953000" y="39624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5" name="Line 109"/>
          <p:cNvSpPr>
            <a:spLocks noChangeShapeType="1"/>
          </p:cNvSpPr>
          <p:nvPr/>
        </p:nvSpPr>
        <p:spPr bwMode="auto">
          <a:xfrm>
            <a:off x="4876800" y="23622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6" name="Line 110"/>
          <p:cNvSpPr>
            <a:spLocks noChangeShapeType="1"/>
          </p:cNvSpPr>
          <p:nvPr/>
        </p:nvSpPr>
        <p:spPr bwMode="auto">
          <a:xfrm>
            <a:off x="4876800" y="2667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7" name="Line 111"/>
          <p:cNvSpPr>
            <a:spLocks noChangeShapeType="1"/>
          </p:cNvSpPr>
          <p:nvPr/>
        </p:nvSpPr>
        <p:spPr bwMode="auto">
          <a:xfrm>
            <a:off x="4876800" y="28956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8" name="Line 112"/>
          <p:cNvSpPr>
            <a:spLocks noChangeShapeType="1"/>
          </p:cNvSpPr>
          <p:nvPr/>
        </p:nvSpPr>
        <p:spPr bwMode="auto">
          <a:xfrm flipV="1">
            <a:off x="4876800" y="3124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09" name="Line 113"/>
          <p:cNvSpPr>
            <a:spLocks noChangeShapeType="1"/>
          </p:cNvSpPr>
          <p:nvPr/>
        </p:nvSpPr>
        <p:spPr bwMode="auto">
          <a:xfrm flipV="1">
            <a:off x="4876800" y="28956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0" name="Line 114"/>
          <p:cNvSpPr>
            <a:spLocks noChangeShapeType="1"/>
          </p:cNvSpPr>
          <p:nvPr/>
        </p:nvSpPr>
        <p:spPr bwMode="auto">
          <a:xfrm>
            <a:off x="4876800" y="2057400"/>
            <a:ext cx="1219200" cy="2667000"/>
          </a:xfrm>
          <a:prstGeom prst="line">
            <a:avLst/>
          </a:prstGeom>
          <a:noFill/>
          <a:ln w="25400">
            <a:solidFill>
              <a:srgbClr val="076DC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1" name="Line 115"/>
          <p:cNvSpPr>
            <a:spLocks noChangeShapeType="1"/>
          </p:cNvSpPr>
          <p:nvPr/>
        </p:nvSpPr>
        <p:spPr bwMode="auto">
          <a:xfrm>
            <a:off x="4876800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2" name="Line 116"/>
          <p:cNvSpPr>
            <a:spLocks noChangeShapeType="1"/>
          </p:cNvSpPr>
          <p:nvPr/>
        </p:nvSpPr>
        <p:spPr bwMode="auto">
          <a:xfrm flipV="1">
            <a:off x="4876800" y="20574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3" name="Line 117"/>
          <p:cNvSpPr>
            <a:spLocks noChangeShapeType="1"/>
          </p:cNvSpPr>
          <p:nvPr/>
        </p:nvSpPr>
        <p:spPr bwMode="auto">
          <a:xfrm flipH="1">
            <a:off x="4953000" y="2286000"/>
            <a:ext cx="1143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4" name="Line 118"/>
          <p:cNvSpPr>
            <a:spLocks noChangeShapeType="1"/>
          </p:cNvSpPr>
          <p:nvPr/>
        </p:nvSpPr>
        <p:spPr bwMode="auto">
          <a:xfrm flipH="1">
            <a:off x="4953000" y="2590800"/>
            <a:ext cx="1143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5" name="Line 119"/>
          <p:cNvSpPr>
            <a:spLocks noChangeShapeType="1"/>
          </p:cNvSpPr>
          <p:nvPr/>
        </p:nvSpPr>
        <p:spPr bwMode="auto">
          <a:xfrm flipH="1">
            <a:off x="4953000" y="3962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6" name="Line 120"/>
          <p:cNvSpPr>
            <a:spLocks noChangeShapeType="1"/>
          </p:cNvSpPr>
          <p:nvPr/>
        </p:nvSpPr>
        <p:spPr bwMode="auto">
          <a:xfrm>
            <a:off x="4953000" y="5334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7" name="Line 121"/>
          <p:cNvSpPr>
            <a:spLocks noChangeShapeType="1"/>
          </p:cNvSpPr>
          <p:nvPr/>
        </p:nvSpPr>
        <p:spPr bwMode="auto">
          <a:xfrm flipH="1" flipV="1">
            <a:off x="4953000" y="47244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8" name="Line 122"/>
          <p:cNvSpPr>
            <a:spLocks noChangeShapeType="1"/>
          </p:cNvSpPr>
          <p:nvPr/>
        </p:nvSpPr>
        <p:spPr bwMode="auto">
          <a:xfrm flipV="1">
            <a:off x="4876800" y="33528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19" name="Line 123"/>
          <p:cNvSpPr>
            <a:spLocks noChangeShapeType="1"/>
          </p:cNvSpPr>
          <p:nvPr/>
        </p:nvSpPr>
        <p:spPr bwMode="auto">
          <a:xfrm flipH="1">
            <a:off x="4876800" y="31242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0" name="Line 124"/>
          <p:cNvSpPr>
            <a:spLocks noChangeShapeType="1"/>
          </p:cNvSpPr>
          <p:nvPr/>
        </p:nvSpPr>
        <p:spPr bwMode="auto">
          <a:xfrm flipH="1">
            <a:off x="4953000" y="41910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1" name="Line 125"/>
          <p:cNvSpPr>
            <a:spLocks noChangeShapeType="1"/>
          </p:cNvSpPr>
          <p:nvPr/>
        </p:nvSpPr>
        <p:spPr bwMode="auto">
          <a:xfrm flipH="1">
            <a:off x="4953000" y="4495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2" name="Line 126"/>
          <p:cNvSpPr>
            <a:spLocks noChangeShapeType="1"/>
          </p:cNvSpPr>
          <p:nvPr/>
        </p:nvSpPr>
        <p:spPr bwMode="auto">
          <a:xfrm>
            <a:off x="4953000" y="5562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3" name="Line 127"/>
          <p:cNvSpPr>
            <a:spLocks noChangeShapeType="1"/>
          </p:cNvSpPr>
          <p:nvPr/>
        </p:nvSpPr>
        <p:spPr bwMode="auto">
          <a:xfrm flipH="1" flipV="1">
            <a:off x="4876800" y="36576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4" name="Line 128"/>
          <p:cNvSpPr>
            <a:spLocks noChangeShapeType="1"/>
          </p:cNvSpPr>
          <p:nvPr/>
        </p:nvSpPr>
        <p:spPr bwMode="auto">
          <a:xfrm>
            <a:off x="4876800" y="36576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5" name="Line 129"/>
          <p:cNvSpPr>
            <a:spLocks noChangeShapeType="1"/>
          </p:cNvSpPr>
          <p:nvPr/>
        </p:nvSpPr>
        <p:spPr bwMode="auto">
          <a:xfrm>
            <a:off x="4876800" y="5867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6" name="Line 130"/>
          <p:cNvSpPr>
            <a:spLocks noChangeShapeType="1"/>
          </p:cNvSpPr>
          <p:nvPr/>
        </p:nvSpPr>
        <p:spPr bwMode="auto">
          <a:xfrm flipV="1">
            <a:off x="4876800" y="44958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7" name="Line 131"/>
          <p:cNvSpPr>
            <a:spLocks noChangeShapeType="1"/>
          </p:cNvSpPr>
          <p:nvPr/>
        </p:nvSpPr>
        <p:spPr bwMode="auto">
          <a:xfrm flipV="1">
            <a:off x="4876800" y="20574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8" name="Line 132"/>
          <p:cNvSpPr>
            <a:spLocks noChangeShapeType="1"/>
          </p:cNvSpPr>
          <p:nvPr/>
        </p:nvSpPr>
        <p:spPr bwMode="auto">
          <a:xfrm flipH="1" flipV="1">
            <a:off x="4876800" y="2362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29" name="Line 133"/>
          <p:cNvSpPr>
            <a:spLocks noChangeShapeType="1"/>
          </p:cNvSpPr>
          <p:nvPr/>
        </p:nvSpPr>
        <p:spPr bwMode="auto">
          <a:xfrm flipH="1" flipV="1">
            <a:off x="4876800" y="3657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0" name="Line 134"/>
          <p:cNvSpPr>
            <a:spLocks noChangeShapeType="1"/>
          </p:cNvSpPr>
          <p:nvPr/>
        </p:nvSpPr>
        <p:spPr bwMode="auto">
          <a:xfrm flipH="1" flipV="1">
            <a:off x="4876800" y="28956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1" name="Line 135"/>
          <p:cNvSpPr>
            <a:spLocks noChangeShapeType="1"/>
          </p:cNvSpPr>
          <p:nvPr/>
        </p:nvSpPr>
        <p:spPr bwMode="auto">
          <a:xfrm flipH="1" flipV="1">
            <a:off x="4953000" y="5334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2" name="Line 136"/>
          <p:cNvSpPr>
            <a:spLocks noChangeShapeType="1"/>
          </p:cNvSpPr>
          <p:nvPr/>
        </p:nvSpPr>
        <p:spPr bwMode="auto">
          <a:xfrm>
            <a:off x="4876800" y="2057400"/>
            <a:ext cx="1295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3" name="Line 137"/>
          <p:cNvSpPr>
            <a:spLocks noChangeShapeType="1"/>
          </p:cNvSpPr>
          <p:nvPr/>
        </p:nvSpPr>
        <p:spPr bwMode="auto">
          <a:xfrm flipV="1">
            <a:off x="4876800" y="3657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4" name="Line 138"/>
          <p:cNvSpPr>
            <a:spLocks noChangeShapeType="1"/>
          </p:cNvSpPr>
          <p:nvPr/>
        </p:nvSpPr>
        <p:spPr bwMode="auto">
          <a:xfrm>
            <a:off x="4876800" y="44958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5" name="Line 139"/>
          <p:cNvSpPr>
            <a:spLocks noChangeShapeType="1"/>
          </p:cNvSpPr>
          <p:nvPr/>
        </p:nvSpPr>
        <p:spPr bwMode="auto">
          <a:xfrm flipV="1">
            <a:off x="4876800" y="2057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6" name="Line 140"/>
          <p:cNvSpPr>
            <a:spLocks noChangeShapeType="1"/>
          </p:cNvSpPr>
          <p:nvPr/>
        </p:nvSpPr>
        <p:spPr bwMode="auto">
          <a:xfrm>
            <a:off x="4876800" y="31242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7" name="Line 141"/>
          <p:cNvSpPr>
            <a:spLocks noChangeShapeType="1"/>
          </p:cNvSpPr>
          <p:nvPr/>
        </p:nvSpPr>
        <p:spPr bwMode="auto">
          <a:xfrm flipH="1" flipV="1">
            <a:off x="4876800" y="36576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8" name="Line 142"/>
          <p:cNvSpPr>
            <a:spLocks noChangeShapeType="1"/>
          </p:cNvSpPr>
          <p:nvPr/>
        </p:nvSpPr>
        <p:spPr bwMode="auto">
          <a:xfrm flipV="1">
            <a:off x="4876800" y="55626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2239" name="Line 143"/>
          <p:cNvSpPr>
            <a:spLocks noChangeShapeType="1"/>
          </p:cNvSpPr>
          <p:nvPr/>
        </p:nvSpPr>
        <p:spPr bwMode="auto">
          <a:xfrm>
            <a:off x="4953000" y="50292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32240" name="Group 144"/>
          <p:cNvGrpSpPr>
            <a:grpSpLocks/>
          </p:cNvGrpSpPr>
          <p:nvPr/>
        </p:nvGrpSpPr>
        <p:grpSpPr bwMode="auto">
          <a:xfrm>
            <a:off x="2268538" y="2108200"/>
            <a:ext cx="4398962" cy="2830513"/>
            <a:chOff x="1669" y="1376"/>
            <a:chExt cx="2771" cy="1783"/>
          </a:xfrm>
        </p:grpSpPr>
        <p:sp>
          <p:nvSpPr>
            <p:cNvPr id="132241" name="Text Box 145"/>
            <p:cNvSpPr txBox="1">
              <a:spLocks noChangeArrowheads="1"/>
            </p:cNvSpPr>
            <p:nvPr/>
          </p:nvSpPr>
          <p:spPr bwMode="auto">
            <a:xfrm>
              <a:off x="1669" y="1376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brit</a:t>
              </a:r>
            </a:p>
          </p:txBody>
        </p:sp>
        <p:sp>
          <p:nvSpPr>
            <p:cNvPr id="132242" name="Text Box 146"/>
            <p:cNvSpPr txBox="1">
              <a:spLocks noChangeArrowheads="1"/>
            </p:cNvSpPr>
            <p:nvPr/>
          </p:nvSpPr>
          <p:spPr bwMode="auto">
            <a:xfrm>
              <a:off x="2850" y="2928"/>
              <a:ext cx="5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waiter</a:t>
              </a:r>
            </a:p>
          </p:txBody>
        </p:sp>
        <p:sp>
          <p:nvSpPr>
            <p:cNvPr id="132243" name="Text Box 147"/>
            <p:cNvSpPr txBox="1">
              <a:spLocks noChangeArrowheads="1"/>
            </p:cNvSpPr>
            <p:nvPr/>
          </p:nvSpPr>
          <p:spPr bwMode="auto">
            <a:xfrm>
              <a:off x="4140" y="1715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rgbClr val="FF3300"/>
                  </a:solidFill>
                </a:rPr>
                <a:t>file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Viterbi Search – Fringes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6061075" cy="497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1447800"/>
            <a:ext cx="37338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   e.g.:</a:t>
            </a:r>
            <a:r>
              <a:rPr lang="en-US" sz="2000"/>
              <a:t>	</a:t>
            </a:r>
            <a:r>
              <a:rPr lang="en-US"/>
              <a:t>water filer   </a:t>
            </a:r>
            <a:r>
              <a:rPr lang="en-US">
                <a:sym typeface="Wingdings" pitchFamily="2" charset="2"/>
              </a:rPr>
              <a:t>  waiter file</a:t>
            </a:r>
          </a:p>
          <a:p>
            <a:pPr algn="l"/>
            <a:r>
              <a:rPr lang="en-US">
                <a:sym typeface="Wingdings" pitchFamily="2" charset="2"/>
              </a:rPr>
              <a:t>	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 flipH="1">
            <a:off x="2192338" y="1498600"/>
            <a:ext cx="1524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066800" y="5410200"/>
            <a:ext cx="22558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b="1" i="1">
                <a:solidFill>
                  <a:schemeClr val="accent2"/>
                </a:solidFill>
              </a:rPr>
              <a:t>k</a:t>
            </a:r>
            <a:r>
              <a:rPr lang="en-US" b="1" baseline="-25000">
                <a:solidFill>
                  <a:schemeClr val="accent2"/>
                </a:solidFill>
              </a:rPr>
              <a:t>1</a:t>
            </a:r>
            <a:r>
              <a:rPr lang="en-US" b="1">
                <a:solidFill>
                  <a:schemeClr val="accent2"/>
                </a:solidFill>
                <a:sym typeface="Wingdings 2" pitchFamily="18" charset="2"/>
              </a:rPr>
              <a:t></a:t>
            </a:r>
            <a:r>
              <a:rPr lang="en-US" b="1" i="1">
                <a:solidFill>
                  <a:schemeClr val="accent2"/>
                </a:solidFill>
              </a:rPr>
              <a:t>k</a:t>
            </a:r>
            <a:r>
              <a:rPr lang="en-US" b="1" baseline="-25000">
                <a:solidFill>
                  <a:schemeClr val="accent2"/>
                </a:solidFill>
                <a:sym typeface="Wingdings 2" pitchFamily="18" charset="2"/>
              </a:rPr>
              <a:t>2</a:t>
            </a:r>
            <a:r>
              <a:rPr lang="en-US" b="1">
                <a:sym typeface="Wingdings 2" pitchFamily="18" charset="2"/>
              </a:rPr>
              <a:t> </a:t>
            </a:r>
            <a:r>
              <a:rPr lang="en-US" b="1">
                <a:sym typeface="Wingdings" pitchFamily="2" charset="2"/>
              </a:rPr>
              <a:t></a:t>
            </a:r>
            <a:r>
              <a:rPr lang="en-US" b="1"/>
              <a:t> </a:t>
            </a:r>
            <a:r>
              <a:rPr lang="en-US" b="1" i="1">
                <a:solidFill>
                  <a:schemeClr val="accent2"/>
                </a:solidFill>
                <a:sym typeface="Wingdings" pitchFamily="2" charset="2"/>
              </a:rPr>
              <a:t>k</a:t>
            </a:r>
            <a:r>
              <a:rPr lang="en-US" b="1" baseline="-25000">
                <a:solidFill>
                  <a:schemeClr val="accent2"/>
                </a:solidFill>
                <a:sym typeface="Wingdings" pitchFamily="2" charset="2"/>
              </a:rPr>
              <a:t>1</a:t>
            </a:r>
            <a:r>
              <a:rPr lang="en-US" b="1">
                <a:solidFill>
                  <a:schemeClr val="accent2"/>
                </a:solidFill>
                <a:sym typeface="Wingdings" pitchFamily="2" charset="2"/>
              </a:rPr>
              <a:t>+</a:t>
            </a:r>
            <a:r>
              <a:rPr lang="en-US" b="1" i="1">
                <a:solidFill>
                  <a:schemeClr val="accent2"/>
                </a:solidFill>
                <a:sym typeface="Wingdings" pitchFamily="2" charset="2"/>
              </a:rPr>
              <a:t>k</a:t>
            </a:r>
            <a:r>
              <a:rPr lang="en-US" b="1" baseline="-25000">
                <a:solidFill>
                  <a:schemeClr val="accent2"/>
                </a:solidFill>
                <a:sym typeface="Wingdings" pitchFamily="2" charset="2"/>
              </a:rPr>
              <a:t>2</a:t>
            </a:r>
            <a:r>
              <a:rPr lang="en-US" b="1">
                <a:solidFill>
                  <a:schemeClr val="accent2"/>
                </a:solidFill>
                <a:sym typeface="Wingdings" pitchFamily="2" charset="2"/>
              </a:rPr>
              <a:t> paths</a:t>
            </a:r>
          </a:p>
        </p:txBody>
      </p:sp>
      <p:sp>
        <p:nvSpPr>
          <p:cNvPr id="18440" name="AutoShape 8"/>
          <p:cNvSpPr>
            <a:spLocks/>
          </p:cNvSpPr>
          <p:nvPr/>
        </p:nvSpPr>
        <p:spPr bwMode="auto">
          <a:xfrm rot="16200000" flipV="1">
            <a:off x="2247900" y="1790700"/>
            <a:ext cx="304800" cy="1447800"/>
          </a:xfrm>
          <a:prstGeom prst="rightBrace">
            <a:avLst>
              <a:gd name="adj1" fmla="val 39583"/>
              <a:gd name="adj2" fmla="val 4910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24000" y="20574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>
                <a:solidFill>
                  <a:srgbClr val="076DC9"/>
                </a:solidFill>
              </a:rPr>
              <a:t>in-lexicon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Modified Viterbi Search – Stop words</a:t>
            </a:r>
          </a:p>
        </p:txBody>
      </p:sp>
      <p:pic>
        <p:nvPicPr>
          <p:cNvPr id="7268" name="Picture 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828800"/>
            <a:ext cx="6061075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269" name="Rectangle 101"/>
          <p:cNvSpPr>
            <a:spLocks noChangeArrowheads="1"/>
          </p:cNvSpPr>
          <p:nvPr/>
        </p:nvSpPr>
        <p:spPr bwMode="auto">
          <a:xfrm>
            <a:off x="304800" y="1447800"/>
            <a:ext cx="4489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000">
                <a:solidFill>
                  <a:schemeClr val="accent2"/>
                </a:solidFill>
              </a:rPr>
              <a:t>e.g.:</a:t>
            </a:r>
            <a:r>
              <a:rPr lang="en-US" sz="2000"/>
              <a:t> lord of teh </a:t>
            </a:r>
            <a:r>
              <a:rPr lang="en-US" sz="2000">
                <a:solidFill>
                  <a:schemeClr val="accent2"/>
                </a:solidFill>
              </a:rPr>
              <a:t>rigs</a:t>
            </a:r>
            <a:r>
              <a:rPr lang="en-US" sz="2000"/>
              <a:t> </a:t>
            </a:r>
            <a:r>
              <a:rPr lang="en-US" sz="2000">
                <a:sym typeface="Wingdings" pitchFamily="2" charset="2"/>
              </a:rPr>
              <a:t> lord of the rings</a:t>
            </a:r>
          </a:p>
        </p:txBody>
      </p:sp>
      <p:sp>
        <p:nvSpPr>
          <p:cNvPr id="7271" name="AutoShape 103"/>
          <p:cNvSpPr>
            <a:spLocks noChangeArrowheads="1"/>
          </p:cNvSpPr>
          <p:nvPr/>
        </p:nvSpPr>
        <p:spPr bwMode="auto">
          <a:xfrm>
            <a:off x="1219200" y="1828800"/>
            <a:ext cx="1143000" cy="381000"/>
          </a:xfrm>
          <a:prstGeom prst="curvedUpArrow">
            <a:avLst>
              <a:gd name="adj1" fmla="val 19583"/>
              <a:gd name="adj2" fmla="val 7958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29457" name="Rectangle 785"/>
          <p:cNvSpPr>
            <a:spLocks noChangeArrowheads="1"/>
          </p:cNvSpPr>
          <p:nvPr/>
        </p:nvSpPr>
        <p:spPr bwMode="auto">
          <a:xfrm>
            <a:off x="0" y="1112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  <p:sp>
        <p:nvSpPr>
          <p:cNvPr id="37947" name="Rectangle 1083"/>
          <p:cNvSpPr>
            <a:spLocks noChangeArrowheads="1"/>
          </p:cNvSpPr>
          <p:nvPr/>
        </p:nvSpPr>
        <p:spPr bwMode="auto">
          <a:xfrm>
            <a:off x="0" y="1112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38219" name="Group 1355"/>
          <p:cNvGraphicFramePr>
            <a:graphicFrameLocks noGrp="1"/>
          </p:cNvGraphicFramePr>
          <p:nvPr/>
        </p:nvGraphicFramePr>
        <p:xfrm>
          <a:off x="990600" y="1143000"/>
          <a:ext cx="6908800" cy="4632960"/>
        </p:xfrm>
        <a:graphic>
          <a:graphicData uri="http://schemas.openxmlformats.org/drawingml/2006/table">
            <a:tbl>
              <a:tblPr/>
              <a:tblGrid>
                <a:gridCol w="2747963"/>
                <a:gridCol w="1506537"/>
                <a:gridCol w="1149350"/>
                <a:gridCol w="150495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 queries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Valid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Misspelled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Nr. queries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1044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system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lexicon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70.3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query log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82.1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52.8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 edits equal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Unigrams only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54.7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41.7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iteration only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iterations only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84.4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66.7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fringes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80.6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83.3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67.2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Closer Look to the Results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81.8% overall agreement with the annotators</a:t>
            </a:r>
          </a:p>
          <a:p>
            <a:endParaRPr lang="en-US" sz="2400"/>
          </a:p>
          <a:p>
            <a:r>
              <a:rPr lang="en-US" sz="2800"/>
              <a:t>Errors:</a:t>
            </a:r>
          </a:p>
          <a:p>
            <a:pPr lvl="1"/>
            <a:r>
              <a:rPr lang="en-US" sz="2400"/>
              <a:t>alternative queries for valid queries</a:t>
            </a:r>
          </a:p>
          <a:p>
            <a:pPr lvl="1">
              <a:buFontTx/>
              <a:buNone/>
            </a:pPr>
            <a:r>
              <a:rPr lang="en-US"/>
              <a:t>	</a:t>
            </a:r>
            <a:r>
              <a:rPr lang="en-US" sz="2200" i="1"/>
              <a:t>many false positives are reasonable suggestions</a:t>
            </a:r>
          </a:p>
          <a:p>
            <a:pPr lvl="1">
              <a:spcAft>
                <a:spcPct val="100000"/>
              </a:spcAft>
              <a:buFontTx/>
              <a:buNone/>
            </a:pPr>
            <a:r>
              <a:rPr lang="en-US"/>
              <a:t>	</a:t>
            </a:r>
            <a:r>
              <a:rPr lang="en-US" sz="2200"/>
              <a:t>e.g.	</a:t>
            </a:r>
            <a:r>
              <a:rPr lang="en-US" sz="2400">
                <a:solidFill>
                  <a:srgbClr val="076DC9"/>
                </a:solidFill>
              </a:rPr>
              <a:t>cowboy robes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</a:t>
            </a:r>
            <a:r>
              <a:rPr lang="en-US" sz="2400">
                <a:solidFill>
                  <a:srgbClr val="009900"/>
                </a:solidFill>
              </a:rPr>
              <a:t>cowboy ropes</a:t>
            </a:r>
          </a:p>
          <a:p>
            <a:pPr lvl="1"/>
            <a:r>
              <a:rPr lang="en-US" sz="2400"/>
              <a:t>alternative queries for misspelled queries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200" i="1"/>
              <a:t>some suggestions could be valid (user’s intent not known)</a:t>
            </a:r>
          </a:p>
          <a:p>
            <a:pPr lvl="1">
              <a:buFontTx/>
              <a:buNone/>
            </a:pPr>
            <a:r>
              <a:rPr lang="en-US" sz="2400"/>
              <a:t>	</a:t>
            </a:r>
            <a:r>
              <a:rPr lang="en-US" sz="2000"/>
              <a:t>e.g.	</a:t>
            </a:r>
            <a:r>
              <a:rPr lang="en-US" sz="2400">
                <a:solidFill>
                  <a:srgbClr val="076DC9"/>
                </a:solidFill>
              </a:rPr>
              <a:t>massanger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>
                <a:solidFill>
                  <a:srgbClr val="076DC9"/>
                </a:solidFill>
                <a:sym typeface="Wingdings" pitchFamily="2" charset="2"/>
              </a:rPr>
              <a:t>massager</a:t>
            </a:r>
            <a:r>
              <a:rPr lang="en-US" sz="2400">
                <a:sym typeface="Wingdings" pitchFamily="2" charset="2"/>
              </a:rPr>
              <a:t> / </a:t>
            </a:r>
            <a:r>
              <a:rPr lang="en-US" sz="2400">
                <a:solidFill>
                  <a:srgbClr val="009900"/>
                </a:solidFill>
                <a:sym typeface="Wingdings" pitchFamily="2" charset="2"/>
              </a:rPr>
              <a:t>messenger</a:t>
            </a:r>
            <a:endParaRPr lang="en-US" sz="2400">
              <a:solidFill>
                <a:srgbClr val="009900"/>
              </a:solidFill>
            </a:endParaRPr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5511800" y="5638800"/>
            <a:ext cx="2819400" cy="0"/>
          </a:xfrm>
          <a:prstGeom prst="line">
            <a:avLst/>
          </a:prstGeom>
          <a:noFill/>
          <a:ln w="5080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4114800" y="1981200"/>
            <a:ext cx="4572000" cy="396875"/>
          </a:xfrm>
          <a:prstGeom prst="rect">
            <a:avLst/>
          </a:prstGeom>
          <a:solidFill>
            <a:srgbClr val="B3D9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b="1"/>
              <a:t>annotator inter-agreement rate: </a:t>
            </a:r>
            <a:r>
              <a:rPr lang="en-US" sz="2000" b="1">
                <a:solidFill>
                  <a:srgbClr val="FF3300"/>
                </a:solidFill>
              </a:rPr>
              <a:t>91.3%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Evaluation – When we “know” user’s intent</a:t>
            </a:r>
          </a:p>
        </p:txBody>
      </p:sp>
      <p:sp>
        <p:nvSpPr>
          <p:cNvPr id="30922" name="Rectangle 202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en-US"/>
          </a:p>
        </p:txBody>
      </p:sp>
      <p:graphicFrame>
        <p:nvGraphicFramePr>
          <p:cNvPr id="31020" name="Group 300"/>
          <p:cNvGraphicFramePr>
            <a:graphicFrameLocks noGrp="1"/>
          </p:cNvGraphicFramePr>
          <p:nvPr/>
        </p:nvGraphicFramePr>
        <p:xfrm>
          <a:off x="2133600" y="2667000"/>
          <a:ext cx="4851400" cy="3657600"/>
        </p:xfrm>
        <a:graphic>
          <a:graphicData uri="http://schemas.openxmlformats.org/drawingml/2006/table">
            <a:tbl>
              <a:tblPr/>
              <a:tblGrid>
                <a:gridCol w="3371850"/>
                <a:gridCol w="14795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Full system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73.1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lexicon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59.2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query log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44.9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All edits equal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69.9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Unigrams only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iteration only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45.5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iterations only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68.2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 fringes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21" name="Rectangle 301"/>
          <p:cNvSpPr>
            <a:spLocks noChangeArrowheads="1"/>
          </p:cNvSpPr>
          <p:nvPr/>
        </p:nvSpPr>
        <p:spPr bwMode="auto">
          <a:xfrm>
            <a:off x="381000" y="1219200"/>
            <a:ext cx="8153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2000" b="1"/>
              <a:t>(</a:t>
            </a:r>
            <a:r>
              <a:rPr lang="en-US" sz="2000" b="1" i="1"/>
              <a:t>audio flie</a:t>
            </a:r>
            <a:r>
              <a:rPr lang="en-US" sz="2000" b="1"/>
              <a:t>,</a:t>
            </a:r>
            <a:r>
              <a:rPr lang="en-US" sz="2000" b="1" i="1"/>
              <a:t> audio file</a:t>
            </a:r>
            <a:r>
              <a:rPr lang="en-US" sz="2000" b="1"/>
              <a:t>)			</a:t>
            </a:r>
            <a:r>
              <a:rPr lang="en-US" sz="2000" b="1">
                <a:sym typeface="Symbol" pitchFamily="18" charset="2"/>
              </a:rPr>
              <a:t></a:t>
            </a:r>
            <a:r>
              <a:rPr lang="en-US" sz="2000" b="1"/>
              <a:t>	</a:t>
            </a:r>
            <a:r>
              <a:rPr lang="en-US" sz="2000" b="1" i="1">
                <a:sym typeface="Symbol" pitchFamily="18" charset="2"/>
              </a:rPr>
              <a:t>audio file</a:t>
            </a:r>
            <a:endParaRPr lang="en-US" sz="2000" b="1">
              <a:sym typeface="Symbol" pitchFamily="18" charset="2"/>
            </a:endParaRPr>
          </a:p>
          <a:p>
            <a:pPr algn="l"/>
            <a:r>
              <a:rPr lang="en-US" sz="2000" b="1">
                <a:sym typeface="Symbol" pitchFamily="18" charset="2"/>
              </a:rPr>
              <a:t>(</a:t>
            </a:r>
            <a:r>
              <a:rPr lang="en-US" sz="2000" b="1" i="1">
                <a:sym typeface="Symbol" pitchFamily="18" charset="2"/>
              </a:rPr>
              <a:t>bueavista</a:t>
            </a:r>
            <a:r>
              <a:rPr lang="en-US" sz="2000" b="1">
                <a:sym typeface="Symbol" pitchFamily="18" charset="2"/>
              </a:rPr>
              <a:t>,</a:t>
            </a:r>
            <a:r>
              <a:rPr lang="en-US" sz="2000" b="1" i="1">
                <a:sym typeface="Symbol" pitchFamily="18" charset="2"/>
              </a:rPr>
              <a:t> buena vista</a:t>
            </a:r>
            <a:r>
              <a:rPr lang="en-US" sz="2000" b="1">
                <a:sym typeface="Symbol" pitchFamily="18" charset="2"/>
              </a:rPr>
              <a:t>)		</a:t>
            </a:r>
            <a:r>
              <a:rPr lang="en-US" sz="2000" b="1" i="1"/>
              <a:t>	buena vista</a:t>
            </a:r>
            <a:endParaRPr lang="en-US" sz="2000" b="1">
              <a:sym typeface="Symbol" pitchFamily="18" charset="2"/>
            </a:endParaRPr>
          </a:p>
          <a:p>
            <a:pPr algn="l"/>
            <a:r>
              <a:rPr lang="en-US" sz="2000" b="1">
                <a:sym typeface="Symbol" pitchFamily="18" charset="2"/>
              </a:rPr>
              <a:t>(</a:t>
            </a:r>
            <a:r>
              <a:rPr lang="en-US" sz="2000" b="1" i="1">
                <a:sym typeface="Symbol" pitchFamily="18" charset="2"/>
              </a:rPr>
              <a:t>carrabean nooms, carrabean rooms</a:t>
            </a:r>
            <a:r>
              <a:rPr lang="en-US" sz="2000" b="1">
                <a:sym typeface="Symbol" pitchFamily="18" charset="2"/>
              </a:rPr>
              <a:t>)</a:t>
            </a:r>
            <a:r>
              <a:rPr lang="en-US" sz="2000" b="1" i="1">
                <a:sym typeface="Symbol" pitchFamily="18" charset="2"/>
              </a:rPr>
              <a:t>	</a:t>
            </a:r>
            <a:r>
              <a:rPr lang="en-US" sz="2000" b="1">
                <a:sym typeface="Symbol" pitchFamily="18" charset="2"/>
              </a:rPr>
              <a:t></a:t>
            </a:r>
            <a:r>
              <a:rPr lang="en-US" sz="2000" b="1" i="1"/>
              <a:t>	</a:t>
            </a:r>
            <a:r>
              <a:rPr lang="en-US" sz="2000" b="1" i="1">
                <a:sym typeface="Symbol" pitchFamily="18" charset="2"/>
              </a:rPr>
              <a:t>caribbean rooms</a:t>
            </a:r>
          </a:p>
        </p:txBody>
      </p:sp>
      <p:sp>
        <p:nvSpPr>
          <p:cNvPr id="31024" name="Rectangle 304"/>
          <p:cNvSpPr>
            <a:spLocks noChangeArrowheads="1"/>
          </p:cNvSpPr>
          <p:nvPr/>
        </p:nvSpPr>
        <p:spPr bwMode="auto">
          <a:xfrm>
            <a:off x="5486400" y="2286000"/>
            <a:ext cx="158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b="1"/>
              <a:t>368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Buying Cheap(</a:t>
            </a:r>
            <a:r>
              <a:rPr lang="en-US" dirty="0" err="1" smtClean="0"/>
              <a:t>er</a:t>
            </a:r>
            <a:r>
              <a:rPr lang="en-US" dirty="0" smtClean="0"/>
              <a:t>) on eBay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51816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Cannon 30d</a:t>
            </a:r>
            <a:endParaRPr lang="en-US" dirty="0"/>
          </a:p>
        </p:txBody>
      </p:sp>
      <p:pic>
        <p:nvPicPr>
          <p:cNvPr id="160772" name="Picture 4" descr="C:\Users\silviu\AppData\Local\Microsoft\Windows\Temporary Internet Files\Content.IE5\26RA1CD4\MCj0439771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191000"/>
            <a:ext cx="2209800" cy="2209800"/>
          </a:xfrm>
          <a:prstGeom prst="rect">
            <a:avLst/>
          </a:prstGeom>
          <a:noFill/>
        </p:spPr>
      </p:pic>
      <p:pic>
        <p:nvPicPr>
          <p:cNvPr id="160773" name="Picture 5" descr="C:\Users\silviu\AppData\Local\Microsoft\Windows\Temporary Internet Files\Content.IE5\0G4NOHSF\MPj0438755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828800"/>
            <a:ext cx="2438400" cy="183063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33400" y="236220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Canon 30d</a:t>
            </a:r>
            <a:endParaRPr lang="en-US" dirty="0"/>
          </a:p>
        </p:txBody>
      </p:sp>
      <p:sp>
        <p:nvSpPr>
          <p:cNvPr id="10" name="Down Arrow 9"/>
          <p:cNvSpPr/>
          <p:nvPr/>
        </p:nvSpPr>
        <p:spPr bwMode="auto">
          <a:xfrm>
            <a:off x="914400" y="3390900"/>
            <a:ext cx="609600" cy="1066800"/>
          </a:xfrm>
          <a:prstGeom prst="downArrow">
            <a:avLst/>
          </a:prstGeom>
          <a:gradFill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0"/>
          </a:gradFill>
          <a:ln w="31750" cap="flat" cmpd="sng" algn="ctr">
            <a:noFill/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78500" y="3429000"/>
            <a:ext cx="31598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good for the sellers.</a:t>
            </a:r>
          </a:p>
          <a:p>
            <a:r>
              <a:rPr lang="en-US" dirty="0" smtClean="0"/>
              <a:t>Not good for most buyers.</a:t>
            </a:r>
          </a:p>
          <a:p>
            <a:r>
              <a:rPr lang="en-US" dirty="0" smtClean="0"/>
              <a:t>Not good for </a:t>
            </a:r>
            <a:r>
              <a:rPr lang="en-US" dirty="0" smtClean="0"/>
              <a:t>the middle man.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 Curve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2843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0" y="11430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609600" y="5791200"/>
            <a:ext cx="7677150" cy="64135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just"/>
            <a:r>
              <a:rPr lang="en-US">
                <a:solidFill>
                  <a:schemeClr val="accent2"/>
                </a:solidFill>
              </a:rPr>
              <a:t>Silviu Cucerzan and Eric Brill – “Spelling correction as an iterative process</a:t>
            </a:r>
            <a:br>
              <a:rPr lang="en-US">
                <a:solidFill>
                  <a:schemeClr val="accent2"/>
                </a:solidFill>
              </a:rPr>
            </a:br>
            <a:r>
              <a:rPr lang="en-US">
                <a:solidFill>
                  <a:schemeClr val="accent2"/>
                </a:solidFill>
              </a:rPr>
              <a:t>that exploits the collective knowledge of web users”,   </a:t>
            </a:r>
            <a:r>
              <a:rPr lang="en-US" i="1">
                <a:solidFill>
                  <a:schemeClr val="accent2"/>
                </a:solidFill>
              </a:rPr>
              <a:t>EMNLP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/>
        </p:nvGraphicFramePr>
        <p:xfrm>
          <a:off x="381000" y="1981200"/>
          <a:ext cx="4191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Ads for Bad Queries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390305" y="1600200"/>
            <a:ext cx="2172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espresso machines</a:t>
            </a:r>
            <a:endParaRPr lang="en-US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4724400" y="1981200"/>
          <a:ext cx="41910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Rectangle 9"/>
          <p:cNvSpPr/>
          <p:nvPr/>
        </p:nvSpPr>
        <p:spPr>
          <a:xfrm>
            <a:off x="5874771" y="1600200"/>
            <a:ext cx="1890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cingular</a:t>
            </a:r>
            <a:r>
              <a:rPr lang="en-US" dirty="0" smtClean="0"/>
              <a:t> wireless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990600"/>
          </a:xfrm>
        </p:spPr>
        <p:txBody>
          <a:bodyPr/>
          <a:lstStyle/>
          <a:p>
            <a:r>
              <a:rPr lang="en-US" sz="3400" dirty="0" smtClean="0"/>
              <a:t>Is a Trusted Dictionary Enough?</a:t>
            </a:r>
            <a:endParaRPr lang="en-US" sz="3400" dirty="0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Search:</a:t>
            </a:r>
          </a:p>
          <a:p>
            <a:pPr>
              <a:buFontTx/>
              <a:buNone/>
            </a:pPr>
            <a:r>
              <a:rPr lang="en-US" sz="2400" dirty="0"/>
              <a:t>		</a:t>
            </a:r>
            <a:r>
              <a:rPr lang="en-US" sz="2400" b="1" dirty="0"/>
              <a:t>max </a:t>
            </a:r>
            <a:r>
              <a:rPr lang="en-US" sz="2400" b="1" dirty="0" err="1"/>
              <a:t>payne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76DC9"/>
                </a:solidFill>
              </a:rPr>
              <a:t>chats</a:t>
            </a:r>
            <a:r>
              <a:rPr lang="en-US" sz="2400" b="1" dirty="0"/>
              <a:t> and codes</a:t>
            </a:r>
          </a:p>
          <a:p>
            <a:pPr>
              <a:buFontTx/>
              <a:buNone/>
            </a:pPr>
            <a:r>
              <a:rPr lang="en-US" sz="2400" b="1" dirty="0"/>
              <a:t>		new </a:t>
            </a:r>
            <a:r>
              <a:rPr lang="en-US" sz="2400" b="1" dirty="0" err="1"/>
              <a:t>humwee</a:t>
            </a:r>
            <a:r>
              <a:rPr lang="en-US" sz="2400" b="1" dirty="0"/>
              <a:t> </a:t>
            </a:r>
            <a:r>
              <a:rPr lang="en-US" sz="2400" b="1" dirty="0" err="1"/>
              <a:t>pics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Music: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	</a:t>
            </a:r>
            <a:r>
              <a:rPr lang="en-US" sz="2400" b="1" dirty="0" err="1">
                <a:solidFill>
                  <a:srgbClr val="076DC9"/>
                </a:solidFill>
              </a:rPr>
              <a:t>selin</a:t>
            </a:r>
            <a:r>
              <a:rPr lang="en-US" sz="2400" b="1" dirty="0">
                <a:solidFill>
                  <a:srgbClr val="076DC9"/>
                </a:solidFill>
              </a:rPr>
              <a:t> </a:t>
            </a:r>
            <a:r>
              <a:rPr lang="en-US" sz="2400" b="1" dirty="0" err="1"/>
              <a:t>dion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76DC9"/>
                </a:solidFill>
              </a:rPr>
              <a:t>color</a:t>
            </a:r>
            <a:r>
              <a:rPr lang="en-US" sz="2400" b="1" dirty="0"/>
              <a:t> of my love</a:t>
            </a:r>
            <a:endParaRPr lang="en-US" sz="2400" b="1" dirty="0">
              <a:solidFill>
                <a:srgbClr val="076DC9"/>
              </a:solidFill>
            </a:endParaRPr>
          </a:p>
          <a:p>
            <a:pPr>
              <a:buFontTx/>
              <a:buNone/>
            </a:pPr>
            <a:r>
              <a:rPr lang="en-US" sz="2400" b="1" dirty="0">
                <a:solidFill>
                  <a:srgbClr val="076DC9"/>
                </a:solidFill>
              </a:rPr>
              <a:t>		</a:t>
            </a:r>
            <a:r>
              <a:rPr lang="en-US" sz="2400" b="1" dirty="0" err="1">
                <a:solidFill>
                  <a:srgbClr val="076DC9"/>
                </a:solidFill>
              </a:rPr>
              <a:t>cristina</a:t>
            </a:r>
            <a:r>
              <a:rPr lang="en-US" sz="2400" b="1" dirty="0">
                <a:solidFill>
                  <a:srgbClr val="076DC9"/>
                </a:solidFill>
              </a:rPr>
              <a:t> </a:t>
            </a:r>
            <a:r>
              <a:rPr lang="en-US" sz="2400" b="1" dirty="0" err="1">
                <a:solidFill>
                  <a:srgbClr val="076DC9"/>
                </a:solidFill>
              </a:rPr>
              <a:t>aquillara</a:t>
            </a:r>
            <a:endParaRPr lang="en-US" sz="2400" dirty="0">
              <a:solidFill>
                <a:srgbClr val="0066FF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</a:rPr>
              <a:t>Shopping: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	</a:t>
            </a:r>
            <a:r>
              <a:rPr lang="en-US" sz="2400" b="1" dirty="0" err="1">
                <a:solidFill>
                  <a:srgbClr val="076DC9"/>
                </a:solidFill>
              </a:rPr>
              <a:t>pansonic</a:t>
            </a:r>
            <a:r>
              <a:rPr lang="en-US" sz="2400" b="1" dirty="0"/>
              <a:t> </a:t>
            </a:r>
            <a:r>
              <a:rPr lang="en-US" sz="2400" b="1" dirty="0" err="1"/>
              <a:t>dvd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76DC9"/>
                </a:solidFill>
              </a:rPr>
              <a:t>reorders</a:t>
            </a:r>
          </a:p>
          <a:p>
            <a:pPr>
              <a:buFontTx/>
              <a:buNone/>
            </a:pPr>
            <a:r>
              <a:rPr lang="en-US" sz="2400" b="1" dirty="0"/>
              <a:t>		</a:t>
            </a:r>
            <a:r>
              <a:rPr lang="en-US" sz="2400" b="1" dirty="0" err="1"/>
              <a:t>brita</a:t>
            </a:r>
            <a:r>
              <a:rPr lang="en-US" sz="2400" b="1" dirty="0"/>
              <a:t> water </a:t>
            </a:r>
            <a:r>
              <a:rPr lang="en-US" sz="2400" b="1" dirty="0">
                <a:solidFill>
                  <a:srgbClr val="076DC9"/>
                </a:solidFill>
              </a:rPr>
              <a:t>filer</a:t>
            </a:r>
            <a:endParaRPr lang="en-US" sz="2400" b="1" dirty="0"/>
          </a:p>
          <a:p>
            <a:r>
              <a:rPr lang="en-US" sz="2400" dirty="0">
                <a:solidFill>
                  <a:schemeClr val="accent2"/>
                </a:solidFill>
              </a:rPr>
              <a:t>Help and Support:</a:t>
            </a:r>
          </a:p>
          <a:p>
            <a:pPr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	</a:t>
            </a:r>
            <a:r>
              <a:rPr lang="en-US" sz="2400" b="1" dirty="0" smtClean="0"/>
              <a:t>printer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rgbClr val="076DC9"/>
                </a:solidFill>
              </a:rPr>
              <a:t>divers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/>
              <a:t>for</a:t>
            </a:r>
            <a:r>
              <a:rPr lang="en-US" sz="2400" b="1" dirty="0">
                <a:solidFill>
                  <a:schemeClr val="accent2"/>
                </a:solidFill>
              </a:rPr>
              <a:t> </a:t>
            </a:r>
            <a:r>
              <a:rPr lang="en-US" sz="2400" b="1" dirty="0">
                <a:solidFill>
                  <a:srgbClr val="076DC9"/>
                </a:solidFill>
              </a:rPr>
              <a:t>window</a:t>
            </a:r>
            <a:r>
              <a:rPr lang="en-US" sz="2400" b="1" dirty="0"/>
              <a:t> </a:t>
            </a:r>
            <a:r>
              <a:rPr lang="en-US" sz="2400" b="1" dirty="0" smtClean="0"/>
              <a:t>vista</a:t>
            </a:r>
            <a:endParaRPr lang="en-US" sz="2400" b="1" dirty="0"/>
          </a:p>
          <a:p>
            <a:pPr>
              <a:buFontTx/>
              <a:buNone/>
            </a:pPr>
            <a:r>
              <a:rPr lang="en-US" sz="2400" b="1" dirty="0"/>
              <a:t>		insert flash </a:t>
            </a:r>
            <a:r>
              <a:rPr lang="en-US" sz="2400" b="1" dirty="0">
                <a:solidFill>
                  <a:srgbClr val="076DC9"/>
                </a:solidFill>
              </a:rPr>
              <a:t>flies</a:t>
            </a:r>
            <a:r>
              <a:rPr lang="en-US" sz="2400" b="1" dirty="0"/>
              <a:t> into </a:t>
            </a:r>
            <a:r>
              <a:rPr lang="en-US" sz="2400" b="1" dirty="0">
                <a:solidFill>
                  <a:srgbClr val="076DC9"/>
                </a:solidFill>
              </a:rPr>
              <a:t>power point</a:t>
            </a:r>
          </a:p>
        </p:txBody>
      </p:sp>
      <p:sp>
        <p:nvSpPr>
          <p:cNvPr id="149518" name="Line 14"/>
          <p:cNvSpPr>
            <a:spLocks noChangeShapeType="1"/>
          </p:cNvSpPr>
          <p:nvPr/>
        </p:nvSpPr>
        <p:spPr bwMode="auto">
          <a:xfrm>
            <a:off x="2201863" y="1876425"/>
            <a:ext cx="8382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19" name="Line 15"/>
          <p:cNvSpPr>
            <a:spLocks noChangeShapeType="1"/>
          </p:cNvSpPr>
          <p:nvPr/>
        </p:nvSpPr>
        <p:spPr bwMode="auto">
          <a:xfrm>
            <a:off x="1489075" y="4938713"/>
            <a:ext cx="6096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0" name="Line 16"/>
          <p:cNvSpPr>
            <a:spLocks noChangeShapeType="1"/>
          </p:cNvSpPr>
          <p:nvPr/>
        </p:nvSpPr>
        <p:spPr bwMode="auto">
          <a:xfrm>
            <a:off x="1462088" y="3200400"/>
            <a:ext cx="6858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1" name="Line 17"/>
          <p:cNvSpPr>
            <a:spLocks noChangeShapeType="1"/>
          </p:cNvSpPr>
          <p:nvPr/>
        </p:nvSpPr>
        <p:spPr bwMode="auto">
          <a:xfrm>
            <a:off x="2266950" y="3200400"/>
            <a:ext cx="6096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2" name="Line 18"/>
          <p:cNvSpPr>
            <a:spLocks noChangeShapeType="1"/>
          </p:cNvSpPr>
          <p:nvPr/>
        </p:nvSpPr>
        <p:spPr bwMode="auto">
          <a:xfrm>
            <a:off x="2613025" y="3636963"/>
            <a:ext cx="1252538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5" name="Line 21"/>
          <p:cNvSpPr>
            <a:spLocks noChangeShapeType="1"/>
          </p:cNvSpPr>
          <p:nvPr/>
        </p:nvSpPr>
        <p:spPr bwMode="auto">
          <a:xfrm>
            <a:off x="1524000" y="4495800"/>
            <a:ext cx="122555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6" name="Line 22"/>
          <p:cNvSpPr>
            <a:spLocks noChangeShapeType="1"/>
          </p:cNvSpPr>
          <p:nvPr/>
        </p:nvSpPr>
        <p:spPr bwMode="auto">
          <a:xfrm>
            <a:off x="5257800" y="5867400"/>
            <a:ext cx="6858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7" name="Line 23"/>
          <p:cNvSpPr>
            <a:spLocks noChangeShapeType="1"/>
          </p:cNvSpPr>
          <p:nvPr/>
        </p:nvSpPr>
        <p:spPr bwMode="auto">
          <a:xfrm>
            <a:off x="2209800" y="2311400"/>
            <a:ext cx="11430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9528" name="Line 24"/>
          <p:cNvSpPr>
            <a:spLocks noChangeShapeType="1"/>
          </p:cNvSpPr>
          <p:nvPr/>
        </p:nvSpPr>
        <p:spPr bwMode="auto">
          <a:xfrm>
            <a:off x="3505200" y="2311400"/>
            <a:ext cx="533400" cy="0"/>
          </a:xfrm>
          <a:prstGeom prst="line">
            <a:avLst/>
          </a:prstGeom>
          <a:noFill/>
          <a:ln w="31750">
            <a:solidFill>
              <a:srgbClr val="FF33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9550" name="Group 46"/>
          <p:cNvGrpSpPr>
            <a:grpSpLocks/>
          </p:cNvGrpSpPr>
          <p:nvPr/>
        </p:nvGrpSpPr>
        <p:grpSpPr bwMode="auto">
          <a:xfrm>
            <a:off x="1778000" y="1295400"/>
            <a:ext cx="4838700" cy="5243513"/>
            <a:chOff x="1120" y="816"/>
            <a:chExt cx="3048" cy="3303"/>
          </a:xfrm>
        </p:grpSpPr>
        <p:sp>
          <p:nvSpPr>
            <p:cNvPr id="149531" name="Text Box 27"/>
            <p:cNvSpPr txBox="1">
              <a:spLocks noChangeArrowheads="1"/>
            </p:cNvSpPr>
            <p:nvPr/>
          </p:nvSpPr>
          <p:spPr bwMode="auto">
            <a:xfrm>
              <a:off x="2128" y="816"/>
              <a:ext cx="540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cheats</a:t>
              </a:r>
              <a:endParaRPr lang="en-US"/>
            </a:p>
          </p:txBody>
        </p:sp>
        <p:sp>
          <p:nvSpPr>
            <p:cNvPr id="149532" name="Rectangle 28"/>
            <p:cNvSpPr>
              <a:spLocks noChangeArrowheads="1"/>
            </p:cNvSpPr>
            <p:nvPr/>
          </p:nvSpPr>
          <p:spPr bwMode="auto">
            <a:xfrm>
              <a:off x="1120" y="1632"/>
              <a:ext cx="492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celine</a:t>
              </a:r>
            </a:p>
          </p:txBody>
        </p:sp>
        <p:sp>
          <p:nvSpPr>
            <p:cNvPr id="149533" name="Rectangle 29"/>
            <p:cNvSpPr>
              <a:spLocks noChangeArrowheads="1"/>
            </p:cNvSpPr>
            <p:nvPr/>
          </p:nvSpPr>
          <p:spPr bwMode="auto">
            <a:xfrm>
              <a:off x="2088" y="1632"/>
              <a:ext cx="508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colour</a:t>
              </a:r>
            </a:p>
          </p:txBody>
        </p:sp>
        <p:sp>
          <p:nvSpPr>
            <p:cNvPr id="149535" name="Rectangle 31"/>
            <p:cNvSpPr>
              <a:spLocks noChangeArrowheads="1"/>
            </p:cNvSpPr>
            <p:nvPr/>
          </p:nvSpPr>
          <p:spPr bwMode="auto">
            <a:xfrm>
              <a:off x="1468" y="2448"/>
              <a:ext cx="772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panasonic</a:t>
              </a:r>
            </a:p>
          </p:txBody>
        </p:sp>
        <p:sp>
          <p:nvSpPr>
            <p:cNvPr id="149536" name="Rectangle 32"/>
            <p:cNvSpPr>
              <a:spLocks noChangeArrowheads="1"/>
            </p:cNvSpPr>
            <p:nvPr/>
          </p:nvSpPr>
          <p:spPr bwMode="auto">
            <a:xfrm>
              <a:off x="2572" y="2448"/>
              <a:ext cx="724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recorders</a:t>
              </a:r>
            </a:p>
          </p:txBody>
        </p:sp>
        <p:sp>
          <p:nvSpPr>
            <p:cNvPr id="149537" name="Rectangle 33"/>
            <p:cNvSpPr>
              <a:spLocks noChangeArrowheads="1"/>
            </p:cNvSpPr>
            <p:nvPr/>
          </p:nvSpPr>
          <p:spPr bwMode="auto">
            <a:xfrm>
              <a:off x="2276" y="2832"/>
              <a:ext cx="388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filter</a:t>
              </a:r>
            </a:p>
          </p:txBody>
        </p:sp>
        <p:sp>
          <p:nvSpPr>
            <p:cNvPr id="149538" name="Rectangle 34"/>
            <p:cNvSpPr>
              <a:spLocks noChangeArrowheads="1"/>
            </p:cNvSpPr>
            <p:nvPr/>
          </p:nvSpPr>
          <p:spPr bwMode="auto">
            <a:xfrm>
              <a:off x="1992" y="3312"/>
              <a:ext cx="548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drivers</a:t>
              </a:r>
            </a:p>
          </p:txBody>
        </p:sp>
        <p:sp>
          <p:nvSpPr>
            <p:cNvPr id="149539" name="Rectangle 35"/>
            <p:cNvSpPr>
              <a:spLocks noChangeArrowheads="1"/>
            </p:cNvSpPr>
            <p:nvPr/>
          </p:nvSpPr>
          <p:spPr bwMode="auto">
            <a:xfrm>
              <a:off x="2812" y="3312"/>
              <a:ext cx="668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windows</a:t>
              </a:r>
            </a:p>
          </p:txBody>
        </p:sp>
        <p:sp>
          <p:nvSpPr>
            <p:cNvPr id="149540" name="Rectangle 36"/>
            <p:cNvSpPr>
              <a:spLocks noChangeArrowheads="1"/>
            </p:cNvSpPr>
            <p:nvPr/>
          </p:nvSpPr>
          <p:spPr bwMode="auto">
            <a:xfrm>
              <a:off x="2176" y="3888"/>
              <a:ext cx="372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files</a:t>
              </a:r>
            </a:p>
          </p:txBody>
        </p:sp>
        <p:sp>
          <p:nvSpPr>
            <p:cNvPr id="149541" name="Rectangle 37"/>
            <p:cNvSpPr>
              <a:spLocks noChangeArrowheads="1"/>
            </p:cNvSpPr>
            <p:nvPr/>
          </p:nvSpPr>
          <p:spPr bwMode="auto">
            <a:xfrm>
              <a:off x="3348" y="3888"/>
              <a:ext cx="820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009900"/>
                  </a:solidFill>
                </a:rPr>
                <a:t>powerpoint</a:t>
              </a:r>
            </a:p>
          </p:txBody>
        </p:sp>
        <p:sp>
          <p:nvSpPr>
            <p:cNvPr id="149549" name="Rectangle 45"/>
            <p:cNvSpPr>
              <a:spLocks noChangeArrowheads="1"/>
            </p:cNvSpPr>
            <p:nvPr/>
          </p:nvSpPr>
          <p:spPr bwMode="auto">
            <a:xfrm>
              <a:off x="2112" y="1968"/>
              <a:ext cx="1204" cy="231"/>
            </a:xfrm>
            <a:prstGeom prst="rect">
              <a:avLst/>
            </a:prstGeom>
            <a:noFill/>
            <a:ln w="31750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 err="1">
                  <a:solidFill>
                    <a:srgbClr val="009900"/>
                  </a:solidFill>
                </a:rPr>
                <a:t>christina</a:t>
              </a:r>
              <a:r>
                <a:rPr lang="en-US" dirty="0">
                  <a:solidFill>
                    <a:srgbClr val="009900"/>
                  </a:solidFill>
                </a:rPr>
                <a:t> </a:t>
              </a:r>
              <a:r>
                <a:rPr lang="en-US" dirty="0" err="1">
                  <a:solidFill>
                    <a:srgbClr val="009900"/>
                  </a:solidFill>
                </a:rPr>
                <a:t>aguilera</a:t>
              </a:r>
              <a:endParaRPr lang="en-US" dirty="0">
                <a:solidFill>
                  <a:srgbClr val="0099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Query </a:t>
            </a:r>
            <a:r>
              <a:rPr lang="en-US" dirty="0"/>
              <a:t>Logs as Corpora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534400" cy="5257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 dirty="0" smtClean="0"/>
              <a:t>Web </a:t>
            </a:r>
            <a:r>
              <a:rPr lang="en-US" sz="2400" dirty="0"/>
              <a:t>Search: </a:t>
            </a:r>
            <a:r>
              <a:rPr lang="en-US" sz="2400" dirty="0" smtClean="0"/>
              <a:t>over to 1 billion </a:t>
            </a:r>
            <a:r>
              <a:rPr lang="en-US" sz="2400" dirty="0"/>
              <a:t>queries per </a:t>
            </a:r>
            <a:r>
              <a:rPr lang="en-US" sz="2400" dirty="0" smtClean="0"/>
              <a:t>day!</a:t>
            </a:r>
            <a:r>
              <a:rPr lang="en-US" sz="2200" dirty="0" smtClean="0"/>
              <a:t> </a:t>
            </a: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sz="2200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200" dirty="0"/>
              <a:t>10-15% of the queries contain spelling errors</a:t>
            </a:r>
          </a:p>
          <a:p>
            <a:pPr>
              <a:lnSpc>
                <a:spcPct val="200000"/>
              </a:lnSpc>
              <a:spcBef>
                <a:spcPct val="50000"/>
              </a:spcBef>
            </a:pPr>
            <a:r>
              <a:rPr lang="en-US" sz="2200" dirty="0"/>
              <a:t>highly dynamic domain: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en-US" sz="1800" dirty="0"/>
              <a:t>	</a:t>
            </a:r>
            <a:r>
              <a:rPr lang="en-US" sz="1800" dirty="0">
                <a:solidFill>
                  <a:schemeClr val="accent2"/>
                </a:solidFill>
              </a:rPr>
              <a:t>many new names and concepts become popular every day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en-US" sz="2000" dirty="0"/>
          </a:p>
          <a:p>
            <a:pPr>
              <a:lnSpc>
                <a:spcPct val="130000"/>
              </a:lnSpc>
              <a:spcBef>
                <a:spcPct val="130000"/>
              </a:spcBef>
              <a:buFontTx/>
              <a:buNone/>
            </a:pPr>
            <a:r>
              <a:rPr lang="en-US" sz="2000" dirty="0"/>
              <a:t>	</a:t>
            </a:r>
            <a:r>
              <a:rPr lang="en-US" sz="1800" dirty="0">
                <a:solidFill>
                  <a:schemeClr val="accent2"/>
                </a:solidFill>
              </a:rPr>
              <a:t>extremely difficult </a:t>
            </a:r>
            <a:r>
              <a:rPr lang="en-US" sz="1800" dirty="0" smtClean="0">
                <a:solidFill>
                  <a:schemeClr val="accent2"/>
                </a:solidFill>
              </a:rPr>
              <a:t>to </a:t>
            </a:r>
            <a:r>
              <a:rPr lang="en-US" sz="1800" dirty="0">
                <a:solidFill>
                  <a:schemeClr val="accent2"/>
                </a:solidFill>
              </a:rPr>
              <a:t>maintain a high-coverage lexicon</a:t>
            </a:r>
          </a:p>
          <a:p>
            <a:pPr>
              <a:lnSpc>
                <a:spcPct val="170000"/>
              </a:lnSpc>
              <a:spcBef>
                <a:spcPct val="50000"/>
              </a:spcBef>
            </a:pPr>
            <a:r>
              <a:rPr lang="en-US" sz="2200" dirty="0"/>
              <a:t>difficult to define what a valid web query is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143000" y="4038600"/>
            <a:ext cx="6705600" cy="830997"/>
          </a:xfrm>
          <a:prstGeom prst="rect">
            <a:avLst/>
          </a:prstGeom>
          <a:solidFill>
            <a:srgbClr val="C1E0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dirty="0"/>
              <a:t>e.g.:</a:t>
            </a:r>
            <a:r>
              <a:rPr lang="en-US" sz="2400" b="1" dirty="0">
                <a:solidFill>
                  <a:schemeClr val="accent2"/>
                </a:solidFill>
              </a:rPr>
              <a:t>	</a:t>
            </a:r>
            <a:r>
              <a:rPr lang="en-US" sz="2400" dirty="0" err="1" smtClean="0">
                <a:solidFill>
                  <a:schemeClr val="accent2"/>
                </a:solidFill>
              </a:rPr>
              <a:t>divx</a:t>
            </a:r>
            <a:r>
              <a:rPr lang="en-US" sz="2400" dirty="0">
                <a:solidFill>
                  <a:schemeClr val="accent2"/>
                </a:solidFill>
              </a:rPr>
              <a:t>,  </a:t>
            </a:r>
            <a:r>
              <a:rPr lang="en-US" sz="2400" dirty="0" err="1">
                <a:solidFill>
                  <a:schemeClr val="accent2"/>
                </a:solidFill>
              </a:rPr>
              <a:t>ecard</a:t>
            </a:r>
            <a:r>
              <a:rPr lang="en-US" sz="2400" dirty="0">
                <a:solidFill>
                  <a:schemeClr val="accent2"/>
                </a:solidFill>
              </a:rPr>
              <a:t>,  </a:t>
            </a:r>
            <a:r>
              <a:rPr lang="en-US" sz="2400" dirty="0" err="1">
                <a:solidFill>
                  <a:schemeClr val="accent2"/>
                </a:solidFill>
              </a:rPr>
              <a:t>ipod</a:t>
            </a:r>
            <a:r>
              <a:rPr lang="en-US" sz="2400" dirty="0">
                <a:solidFill>
                  <a:schemeClr val="accent2"/>
                </a:solidFill>
              </a:rPr>
              <a:t>,  </a:t>
            </a:r>
            <a:r>
              <a:rPr lang="en-US" sz="2400" dirty="0" err="1">
                <a:solidFill>
                  <a:schemeClr val="accent2"/>
                </a:solidFill>
              </a:rPr>
              <a:t>korn</a:t>
            </a:r>
            <a:r>
              <a:rPr lang="en-US" sz="2400" dirty="0" smtClean="0">
                <a:solidFill>
                  <a:schemeClr val="accent2"/>
                </a:solidFill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xbox</a:t>
            </a:r>
            <a:r>
              <a:rPr lang="en-US" sz="2400" dirty="0" smtClean="0">
                <a:solidFill>
                  <a:schemeClr val="accent2"/>
                </a:solidFill>
              </a:rPr>
              <a:t>, </a:t>
            </a:r>
            <a:r>
              <a:rPr lang="en-US" sz="2400" dirty="0" err="1" smtClean="0">
                <a:solidFill>
                  <a:schemeClr val="accent2"/>
                </a:solidFill>
              </a:rPr>
              <a:t>zune</a:t>
            </a:r>
            <a:r>
              <a:rPr lang="en-US" sz="2400" dirty="0" smtClean="0">
                <a:solidFill>
                  <a:schemeClr val="accent2"/>
                </a:solidFill>
              </a:rPr>
              <a:t>,</a:t>
            </a:r>
            <a:endParaRPr lang="en-US" sz="2400" dirty="0">
              <a:solidFill>
                <a:schemeClr val="accent2"/>
              </a:solidFill>
            </a:endParaRPr>
          </a:p>
          <a:p>
            <a:pPr algn="l"/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 err="1">
                <a:solidFill>
                  <a:schemeClr val="accent2"/>
                </a:solidFill>
              </a:rPr>
              <a:t>naboo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dirty="0" err="1">
                <a:solidFill>
                  <a:schemeClr val="accent2"/>
                </a:solidFill>
              </a:rPr>
              <a:t>nimh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dirty="0" err="1">
                <a:solidFill>
                  <a:schemeClr val="accent2"/>
                </a:solidFill>
              </a:rPr>
              <a:t>nsync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dirty="0" err="1">
                <a:solidFill>
                  <a:schemeClr val="accent2"/>
                </a:solidFill>
              </a:rPr>
              <a:t>shrek</a:t>
            </a:r>
            <a:r>
              <a:rPr lang="en-US" sz="2400" dirty="0">
                <a:solidFill>
                  <a:schemeClr val="accent2"/>
                </a:solidFill>
              </a:rPr>
              <a:t>, </a:t>
            </a:r>
            <a:r>
              <a:rPr lang="en-US" sz="2400" dirty="0" smtClean="0">
                <a:solidFill>
                  <a:schemeClr val="accent2"/>
                </a:solidFill>
              </a:rPr>
              <a:t>5dmkii, </a:t>
            </a:r>
            <a:r>
              <a:rPr lang="en-US" sz="2400" dirty="0" err="1" smtClean="0">
                <a:solidFill>
                  <a:schemeClr val="accent2"/>
                </a:solidFill>
              </a:rPr>
              <a:t>tsx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5" name="Pentagon 4"/>
          <p:cNvSpPr/>
          <p:nvPr/>
        </p:nvSpPr>
        <p:spPr bwMode="auto">
          <a:xfrm rot="20638035" flipH="1">
            <a:off x="6339255" y="1602339"/>
            <a:ext cx="2362200" cy="990600"/>
          </a:xfrm>
          <a:prstGeom prst="homePlate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problem</a:t>
            </a:r>
          </a:p>
        </p:txBody>
      </p:sp>
      <p:sp>
        <p:nvSpPr>
          <p:cNvPr id="6" name="Pentagon 5"/>
          <p:cNvSpPr/>
          <p:nvPr/>
        </p:nvSpPr>
        <p:spPr bwMode="auto">
          <a:xfrm rot="840071" flipH="1">
            <a:off x="6256944" y="2404642"/>
            <a:ext cx="2362200" cy="990600"/>
          </a:xfrm>
          <a:prstGeom prst="homePlate">
            <a:avLst/>
          </a:prstGeom>
          <a:solidFill>
            <a:schemeClr val="accent1"/>
          </a:solidFill>
          <a:ln w="317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solution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Problems To Be Handled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219200" y="3962400"/>
            <a:ext cx="6324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cheese cake factory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</a:t>
            </a:r>
            <a:r>
              <a:rPr lang="en-US" sz="2400" i="1"/>
              <a:t>cheesecake factory</a:t>
            </a:r>
          </a:p>
          <a:p>
            <a:r>
              <a:rPr lang="en-US" sz="2400" i="1"/>
              <a:t>chat inspanich</a:t>
            </a:r>
            <a:r>
              <a:rPr lang="en-US" sz="2400"/>
              <a:t>   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 </a:t>
            </a:r>
            <a:r>
              <a:rPr lang="en-US" sz="2400" i="1"/>
              <a:t>chat in spanish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828800" y="5181600"/>
            <a:ext cx="525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amd processors 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 i="1"/>
              <a:t>  amd processors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04800" y="3581400"/>
            <a:ext cx="5638800" cy="381000"/>
          </a:xfrm>
          <a:prstGeom prst="wedgeRectCallout">
            <a:avLst>
              <a:gd name="adj1" fmla="val -54449"/>
              <a:gd name="adj2" fmla="val -11667"/>
            </a:avLst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>
                <a:solidFill>
                  <a:srgbClr val="0066FF"/>
                </a:solidFill>
              </a:rPr>
              <a:t>Concatenate and split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304800" y="4800600"/>
            <a:ext cx="5638800" cy="381000"/>
          </a:xfrm>
          <a:prstGeom prst="wedgeRectCallout">
            <a:avLst>
              <a:gd name="adj1" fmla="val -54532"/>
              <a:gd name="adj2" fmla="val -12083"/>
            </a:avLst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>
                <a:solidFill>
                  <a:srgbClr val="0066FF"/>
                </a:solidFill>
              </a:rPr>
              <a:t>Recognize out-of-lexicon valid words</a:t>
            </a:r>
            <a:r>
              <a:rPr lang="en-US"/>
              <a:t> 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304800" y="5715000"/>
            <a:ext cx="5638800" cy="381000"/>
          </a:xfrm>
          <a:prstGeom prst="wedgeRectCallout">
            <a:avLst>
              <a:gd name="adj1" fmla="val -55153"/>
              <a:gd name="adj2" fmla="val -14167"/>
            </a:avLst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>
                <a:solidFill>
                  <a:srgbClr val="0066FF"/>
                </a:solidFill>
              </a:rPr>
              <a:t>Change in-lexicon words to out-of-lexicon words</a:t>
            </a:r>
            <a:r>
              <a:rPr lang="en-US"/>
              <a:t>  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667000" y="4724400"/>
            <a:ext cx="12954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1981200" y="5562600"/>
            <a:ext cx="6096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4770438" y="5562600"/>
            <a:ext cx="6096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524000" y="60960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gun dam fighter</a:t>
            </a:r>
            <a:r>
              <a:rPr lang="en-US" sz="2400"/>
              <a:t> 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 </a:t>
            </a:r>
            <a:r>
              <a:rPr lang="en-US" sz="2400" i="1"/>
              <a:t>gundam fighter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4800600" y="6477000"/>
            <a:ext cx="1143000" cy="0"/>
          </a:xfrm>
          <a:prstGeom prst="line">
            <a:avLst/>
          </a:prstGeom>
          <a:noFill/>
          <a:ln w="25400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403" name="Group 19"/>
          <p:cNvGrpSpPr>
            <a:grpSpLocks/>
          </p:cNvGrpSpPr>
          <p:nvPr/>
        </p:nvGrpSpPr>
        <p:grpSpPr bwMode="auto">
          <a:xfrm>
            <a:off x="2590800" y="1905000"/>
            <a:ext cx="3749675" cy="457200"/>
            <a:chOff x="1728" y="2112"/>
            <a:chExt cx="2362" cy="288"/>
          </a:xfrm>
        </p:grpSpPr>
        <p:sp>
          <p:nvSpPr>
            <p:cNvPr id="16404" name="Text Box 20"/>
            <p:cNvSpPr txBox="1">
              <a:spLocks noChangeArrowheads="1"/>
            </p:cNvSpPr>
            <p:nvPr/>
          </p:nvSpPr>
          <p:spPr bwMode="auto">
            <a:xfrm>
              <a:off x="1728" y="2112"/>
              <a:ext cx="2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/>
                <a:t>power crd </a:t>
              </a:r>
              <a:r>
                <a:rPr lang="en-US" sz="2400"/>
                <a:t> </a:t>
              </a:r>
              <a:r>
                <a:rPr lang="en-US" sz="2400">
                  <a:sym typeface="Wingdings" pitchFamily="2" charset="2"/>
                </a:rPr>
                <a:t></a:t>
              </a:r>
              <a:r>
                <a:rPr lang="en-US" sz="2400"/>
                <a:t>  </a:t>
              </a:r>
              <a:r>
                <a:rPr lang="en-US" sz="2400" i="1"/>
                <a:t>power c</a:t>
              </a:r>
              <a:r>
                <a:rPr lang="en-US" sz="2400" i="1">
                  <a:solidFill>
                    <a:srgbClr val="FF0000"/>
                  </a:solidFill>
                </a:rPr>
                <a:t>o</a:t>
              </a:r>
              <a:r>
                <a:rPr lang="en-US" sz="2400" i="1"/>
                <a:t>rd</a:t>
              </a:r>
            </a:p>
          </p:txBody>
        </p:sp>
        <p:sp>
          <p:nvSpPr>
            <p:cNvPr id="16405" name="Line 21"/>
            <p:cNvSpPr>
              <a:spLocks noChangeShapeType="1"/>
            </p:cNvSpPr>
            <p:nvPr/>
          </p:nvSpPr>
          <p:spPr bwMode="auto">
            <a:xfrm>
              <a:off x="2400" y="2352"/>
              <a:ext cx="240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406" name="Group 22"/>
          <p:cNvGrpSpPr>
            <a:grpSpLocks/>
          </p:cNvGrpSpPr>
          <p:nvPr/>
        </p:nvGrpSpPr>
        <p:grpSpPr bwMode="auto">
          <a:xfrm>
            <a:off x="2590800" y="1524000"/>
            <a:ext cx="3749675" cy="457200"/>
            <a:chOff x="1776" y="2208"/>
            <a:chExt cx="2362" cy="288"/>
          </a:xfrm>
        </p:grpSpPr>
        <p:sp>
          <p:nvSpPr>
            <p:cNvPr id="16407" name="Text Box 23"/>
            <p:cNvSpPr txBox="1">
              <a:spLocks noChangeArrowheads="1"/>
            </p:cNvSpPr>
            <p:nvPr/>
          </p:nvSpPr>
          <p:spPr bwMode="auto">
            <a:xfrm>
              <a:off x="1776" y="2208"/>
              <a:ext cx="2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i="1"/>
                <a:t>video crd </a:t>
              </a:r>
              <a:r>
                <a:rPr lang="en-US" sz="2400"/>
                <a:t> </a:t>
              </a:r>
              <a:r>
                <a:rPr lang="en-US" sz="2400">
                  <a:sym typeface="Wingdings" pitchFamily="2" charset="2"/>
                </a:rPr>
                <a:t></a:t>
              </a:r>
              <a:r>
                <a:rPr lang="en-US" sz="2400"/>
                <a:t>  </a:t>
              </a:r>
              <a:r>
                <a:rPr lang="en-US" sz="2400" i="1"/>
                <a:t>video c</a:t>
              </a:r>
              <a:r>
                <a:rPr lang="en-US" sz="2400" i="1">
                  <a:solidFill>
                    <a:srgbClr val="FF0000"/>
                  </a:solidFill>
                </a:rPr>
                <a:t>a</a:t>
              </a:r>
              <a:r>
                <a:rPr lang="en-US" sz="2400" i="1"/>
                <a:t>rd</a:t>
              </a:r>
            </a:p>
          </p:txBody>
        </p:sp>
        <p:sp>
          <p:nvSpPr>
            <p:cNvPr id="16408" name="Line 24"/>
            <p:cNvSpPr>
              <a:spLocks noChangeShapeType="1"/>
            </p:cNvSpPr>
            <p:nvPr/>
          </p:nvSpPr>
          <p:spPr bwMode="auto">
            <a:xfrm>
              <a:off x="2448" y="2448"/>
              <a:ext cx="240" cy="0"/>
            </a:xfrm>
            <a:prstGeom prst="line">
              <a:avLst/>
            </a:prstGeom>
            <a:noFill/>
            <a:ln w="19050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1905000" y="2743200"/>
            <a:ext cx="5181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i="1"/>
              <a:t>chicken </a:t>
            </a:r>
            <a:r>
              <a:rPr lang="en-US" sz="2400" i="1">
                <a:solidFill>
                  <a:srgbClr val="076DC9"/>
                </a:solidFill>
              </a:rPr>
              <a:t>sop</a:t>
            </a:r>
            <a:r>
              <a:rPr lang="en-US" sz="2400"/>
              <a:t> 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 </a:t>
            </a:r>
            <a:r>
              <a:rPr lang="en-US" sz="2400" i="1"/>
              <a:t>chicken soup</a:t>
            </a:r>
          </a:p>
          <a:p>
            <a:r>
              <a:rPr lang="en-US" sz="2400" i="1">
                <a:solidFill>
                  <a:srgbClr val="076DC9"/>
                </a:solidFill>
              </a:rPr>
              <a:t>sop</a:t>
            </a:r>
            <a:r>
              <a:rPr lang="en-US" sz="2400" i="1"/>
              <a:t> opera</a:t>
            </a:r>
            <a:r>
              <a:rPr lang="en-US" sz="2400"/>
              <a:t>  </a:t>
            </a:r>
            <a:r>
              <a:rPr lang="en-US" sz="2400">
                <a:sym typeface="Wingdings" pitchFamily="2" charset="2"/>
              </a:rPr>
              <a:t></a:t>
            </a:r>
            <a:r>
              <a:rPr lang="en-US" sz="2400"/>
              <a:t>  </a:t>
            </a:r>
            <a:r>
              <a:rPr lang="en-US" sz="2400" i="1"/>
              <a:t>soap opera</a:t>
            </a: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>
            <a:off x="304800" y="1143000"/>
            <a:ext cx="5638800" cy="381000"/>
          </a:xfrm>
          <a:prstGeom prst="wedgeRectCallout">
            <a:avLst>
              <a:gd name="adj1" fmla="val -54449"/>
              <a:gd name="adj2" fmla="val -11667"/>
            </a:avLst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>
                <a:solidFill>
                  <a:srgbClr val="0066FF"/>
                </a:solidFill>
              </a:rPr>
              <a:t>Context-sensitive correction of out-of-lexicon words</a:t>
            </a: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304800" y="2362200"/>
            <a:ext cx="5638800" cy="381000"/>
          </a:xfrm>
          <a:prstGeom prst="wedgeRectCallout">
            <a:avLst>
              <a:gd name="adj1" fmla="val -54449"/>
              <a:gd name="adj2" fmla="val -9167"/>
            </a:avLst>
          </a:prstGeom>
          <a:solidFill>
            <a:schemeClr val="bg1"/>
          </a:solidFill>
          <a:ln w="63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l"/>
            <a:r>
              <a:rPr lang="en-US">
                <a:solidFill>
                  <a:srgbClr val="0066FF"/>
                </a:solidFill>
              </a:rPr>
              <a:t>Context-sensitive correction of in-lexicon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/>
              <a:t>An HMM Architecture for Spelling Correction</a:t>
            </a:r>
            <a:r>
              <a:rPr lang="en-US" sz="2800"/>
              <a:t>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2590800" y="1905000"/>
            <a:ext cx="6286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brita</a:t>
            </a:r>
          </a:p>
          <a:p>
            <a:r>
              <a:rPr lang="en-US"/>
              <a:t>brit</a:t>
            </a:r>
          </a:p>
          <a:p>
            <a:r>
              <a:rPr lang="en-US"/>
              <a:t>brit.</a:t>
            </a:r>
          </a:p>
          <a:p>
            <a:r>
              <a:rPr lang="en-US"/>
              <a:t>brits</a:t>
            </a:r>
          </a:p>
          <a:p>
            <a:r>
              <a:rPr lang="en-US"/>
              <a:t>briat</a:t>
            </a:r>
          </a:p>
          <a:p>
            <a:r>
              <a:rPr lang="en-US"/>
              <a:t>rita</a:t>
            </a: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4495800" y="1905000"/>
            <a:ext cx="8572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water</a:t>
            </a:r>
          </a:p>
          <a:p>
            <a:r>
              <a:rPr lang="en-US"/>
              <a:t>eater</a:t>
            </a:r>
          </a:p>
          <a:p>
            <a:r>
              <a:rPr lang="en-US"/>
              <a:t>hater</a:t>
            </a:r>
          </a:p>
          <a:p>
            <a:r>
              <a:rPr lang="en-US"/>
              <a:t>later</a:t>
            </a:r>
          </a:p>
          <a:p>
            <a:r>
              <a:rPr lang="en-US"/>
              <a:t>mater</a:t>
            </a:r>
          </a:p>
          <a:p>
            <a:r>
              <a:rPr lang="en-US"/>
              <a:t>oater</a:t>
            </a:r>
          </a:p>
          <a:p>
            <a:r>
              <a:rPr lang="en-US"/>
              <a:t>rater</a:t>
            </a:r>
          </a:p>
          <a:p>
            <a:r>
              <a:rPr lang="en-US"/>
              <a:t>wader</a:t>
            </a:r>
          </a:p>
          <a:p>
            <a:r>
              <a:rPr lang="en-US"/>
              <a:t>wafer</a:t>
            </a:r>
          </a:p>
          <a:p>
            <a:r>
              <a:rPr lang="en-US"/>
              <a:t>wager</a:t>
            </a:r>
          </a:p>
          <a:p>
            <a:r>
              <a:rPr lang="en-US"/>
              <a:t>waiter</a:t>
            </a:r>
          </a:p>
          <a:p>
            <a:r>
              <a:rPr lang="en-US"/>
              <a:t>walter</a:t>
            </a:r>
          </a:p>
          <a:p>
            <a:r>
              <a:rPr lang="en-US"/>
              <a:t>waster</a:t>
            </a:r>
          </a:p>
          <a:p>
            <a:r>
              <a:rPr lang="en-US"/>
              <a:t>waters</a:t>
            </a:r>
          </a:p>
          <a:p>
            <a:r>
              <a:rPr lang="en-US"/>
              <a:t>watery</a:t>
            </a:r>
          </a:p>
          <a:p>
            <a:r>
              <a:rPr lang="en-US"/>
              <a:t>waver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6477000" y="1905000"/>
            <a:ext cx="67945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filer</a:t>
            </a:r>
          </a:p>
          <a:p>
            <a:r>
              <a:rPr lang="en-US"/>
              <a:t>fiber</a:t>
            </a:r>
          </a:p>
          <a:p>
            <a:r>
              <a:rPr lang="en-US"/>
              <a:t>fifer</a:t>
            </a:r>
          </a:p>
          <a:p>
            <a:r>
              <a:rPr lang="en-US"/>
              <a:t>file</a:t>
            </a:r>
          </a:p>
          <a:p>
            <a:r>
              <a:rPr lang="en-US"/>
              <a:t>filed</a:t>
            </a:r>
          </a:p>
          <a:p>
            <a:r>
              <a:rPr lang="en-US"/>
              <a:t>filers</a:t>
            </a:r>
          </a:p>
          <a:p>
            <a:r>
              <a:rPr lang="en-US"/>
              <a:t>files</a:t>
            </a:r>
          </a:p>
          <a:p>
            <a:r>
              <a:rPr lang="en-US"/>
              <a:t>filet</a:t>
            </a:r>
          </a:p>
          <a:p>
            <a:r>
              <a:rPr lang="en-US"/>
              <a:t>filler</a:t>
            </a:r>
          </a:p>
          <a:p>
            <a:r>
              <a:rPr lang="en-US"/>
              <a:t>filner</a:t>
            </a:r>
          </a:p>
          <a:p>
            <a:r>
              <a:rPr lang="en-US">
                <a:solidFill>
                  <a:srgbClr val="076DC9"/>
                </a:solidFill>
              </a:rPr>
              <a:t>filter</a:t>
            </a:r>
          </a:p>
          <a:p>
            <a:r>
              <a:rPr lang="en-US"/>
              <a:t>finer</a:t>
            </a:r>
          </a:p>
          <a:p>
            <a:r>
              <a:rPr lang="en-US"/>
              <a:t>firer</a:t>
            </a:r>
          </a:p>
          <a:p>
            <a:r>
              <a:rPr lang="en-US"/>
              <a:t>fiver</a:t>
            </a:r>
          </a:p>
          <a:p>
            <a:r>
              <a:rPr lang="en-US"/>
              <a:t>fixer</a:t>
            </a:r>
          </a:p>
          <a:p>
            <a:r>
              <a:rPr lang="en-US"/>
              <a:t>flier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2514600" y="1450975"/>
            <a:ext cx="4737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065CAA"/>
                </a:solidFill>
              </a:rPr>
              <a:t>brita		 water		    filer</a:t>
            </a:r>
          </a:p>
        </p:txBody>
      </p:sp>
      <p:sp>
        <p:nvSpPr>
          <p:cNvPr id="57352" name="AutoShape 8"/>
          <p:cNvSpPr>
            <a:spLocks/>
          </p:cNvSpPr>
          <p:nvPr/>
        </p:nvSpPr>
        <p:spPr bwMode="auto">
          <a:xfrm>
            <a:off x="2108200" y="1981200"/>
            <a:ext cx="381000" cy="4114800"/>
          </a:xfrm>
          <a:prstGeom prst="leftBrace">
            <a:avLst>
              <a:gd name="adj1" fmla="val 90000"/>
              <a:gd name="adj2" fmla="val 4201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990600" y="3505200"/>
            <a:ext cx="92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states: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965200" y="1524000"/>
            <a:ext cx="156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input query:</a:t>
            </a:r>
            <a:r>
              <a:rPr lang="en-US"/>
              <a:t> </a:t>
            </a:r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3200400" y="2133600"/>
            <a:ext cx="1295400" cy="0"/>
          </a:xfrm>
          <a:prstGeom prst="line">
            <a:avLst/>
          </a:prstGeom>
          <a:noFill/>
          <a:ln w="25400">
            <a:solidFill>
              <a:srgbClr val="076DC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3200400" y="2133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3200400" y="2133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200400" y="2133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3200400" y="2133600"/>
            <a:ext cx="129540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5257800" y="2133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>
            <a:off x="5257800" y="21336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>
            <a:off x="5257800" y="21336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4" name="Line 20"/>
          <p:cNvSpPr>
            <a:spLocks noChangeShapeType="1"/>
          </p:cNvSpPr>
          <p:nvPr/>
        </p:nvSpPr>
        <p:spPr bwMode="auto">
          <a:xfrm>
            <a:off x="5257800" y="2133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5257800" y="2133600"/>
            <a:ext cx="12954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 flipV="1">
            <a:off x="3124200" y="2133600"/>
            <a:ext cx="1371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3124200" y="2362200"/>
            <a:ext cx="1371600" cy="388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 flipV="1">
            <a:off x="3124200" y="2133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>
            <a:off x="3124200" y="3429000"/>
            <a:ext cx="13716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 flipV="1">
            <a:off x="5257800" y="21336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2" name="Line 28"/>
          <p:cNvSpPr>
            <a:spLocks noChangeShapeType="1"/>
          </p:cNvSpPr>
          <p:nvPr/>
        </p:nvSpPr>
        <p:spPr bwMode="auto">
          <a:xfrm flipV="1">
            <a:off x="5334000" y="2133600"/>
            <a:ext cx="114300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5334000" y="6172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4" name="Line 30"/>
          <p:cNvSpPr>
            <a:spLocks noChangeShapeType="1"/>
          </p:cNvSpPr>
          <p:nvPr/>
        </p:nvSpPr>
        <p:spPr bwMode="auto">
          <a:xfrm flipV="1">
            <a:off x="5334000" y="59436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 flipV="1">
            <a:off x="5334000" y="5638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 flipV="1">
            <a:off x="5334000" y="5410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5257800" y="3505200"/>
            <a:ext cx="12954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3200400" y="2133600"/>
            <a:ext cx="13716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0" name="Line 36"/>
          <p:cNvSpPr>
            <a:spLocks noChangeShapeType="1"/>
          </p:cNvSpPr>
          <p:nvPr/>
        </p:nvSpPr>
        <p:spPr bwMode="auto">
          <a:xfrm>
            <a:off x="3200400" y="2133600"/>
            <a:ext cx="1371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1" name="Line 37"/>
          <p:cNvSpPr>
            <a:spLocks noChangeShapeType="1"/>
          </p:cNvSpPr>
          <p:nvPr/>
        </p:nvSpPr>
        <p:spPr bwMode="auto">
          <a:xfrm flipV="1">
            <a:off x="3124200" y="2133600"/>
            <a:ext cx="1371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2" name="Line 38"/>
          <p:cNvSpPr>
            <a:spLocks noChangeShapeType="1"/>
          </p:cNvSpPr>
          <p:nvPr/>
        </p:nvSpPr>
        <p:spPr bwMode="auto">
          <a:xfrm flipV="1">
            <a:off x="3200400" y="21336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3" name="Line 39"/>
          <p:cNvSpPr>
            <a:spLocks noChangeShapeType="1"/>
          </p:cNvSpPr>
          <p:nvPr/>
        </p:nvSpPr>
        <p:spPr bwMode="auto">
          <a:xfrm flipV="1">
            <a:off x="3124200" y="2133600"/>
            <a:ext cx="1371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4" name="Line 40"/>
          <p:cNvSpPr>
            <a:spLocks noChangeShapeType="1"/>
          </p:cNvSpPr>
          <p:nvPr/>
        </p:nvSpPr>
        <p:spPr bwMode="auto">
          <a:xfrm>
            <a:off x="3200400" y="2133600"/>
            <a:ext cx="1371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5" name="Line 41"/>
          <p:cNvSpPr>
            <a:spLocks noChangeShapeType="1"/>
          </p:cNvSpPr>
          <p:nvPr/>
        </p:nvSpPr>
        <p:spPr bwMode="auto">
          <a:xfrm>
            <a:off x="3200400" y="2133600"/>
            <a:ext cx="13716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6" name="Line 42"/>
          <p:cNvSpPr>
            <a:spLocks noChangeShapeType="1"/>
          </p:cNvSpPr>
          <p:nvPr/>
        </p:nvSpPr>
        <p:spPr bwMode="auto">
          <a:xfrm>
            <a:off x="3200400" y="2133600"/>
            <a:ext cx="1371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7" name="Line 43"/>
          <p:cNvSpPr>
            <a:spLocks noChangeShapeType="1"/>
          </p:cNvSpPr>
          <p:nvPr/>
        </p:nvSpPr>
        <p:spPr bwMode="auto">
          <a:xfrm>
            <a:off x="3200400" y="21336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8" name="Line 44"/>
          <p:cNvSpPr>
            <a:spLocks noChangeShapeType="1"/>
          </p:cNvSpPr>
          <p:nvPr/>
        </p:nvSpPr>
        <p:spPr bwMode="auto">
          <a:xfrm>
            <a:off x="3200400" y="2133600"/>
            <a:ext cx="137160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89" name="Line 45"/>
          <p:cNvSpPr>
            <a:spLocks noChangeShapeType="1"/>
          </p:cNvSpPr>
          <p:nvPr/>
        </p:nvSpPr>
        <p:spPr bwMode="auto">
          <a:xfrm>
            <a:off x="3200400" y="2133600"/>
            <a:ext cx="137160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0" name="Line 46"/>
          <p:cNvSpPr>
            <a:spLocks noChangeShapeType="1"/>
          </p:cNvSpPr>
          <p:nvPr/>
        </p:nvSpPr>
        <p:spPr bwMode="auto">
          <a:xfrm>
            <a:off x="3200400" y="2133600"/>
            <a:ext cx="1371600" cy="3276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1" name="Line 47"/>
          <p:cNvSpPr>
            <a:spLocks noChangeShapeType="1"/>
          </p:cNvSpPr>
          <p:nvPr/>
        </p:nvSpPr>
        <p:spPr bwMode="auto">
          <a:xfrm>
            <a:off x="3200400" y="2133600"/>
            <a:ext cx="129540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2" name="Line 48"/>
          <p:cNvSpPr>
            <a:spLocks noChangeShapeType="1"/>
          </p:cNvSpPr>
          <p:nvPr/>
        </p:nvSpPr>
        <p:spPr bwMode="auto">
          <a:xfrm>
            <a:off x="3200400" y="2133600"/>
            <a:ext cx="129540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3" name="Line 49"/>
          <p:cNvSpPr>
            <a:spLocks noChangeShapeType="1"/>
          </p:cNvSpPr>
          <p:nvPr/>
        </p:nvSpPr>
        <p:spPr bwMode="auto">
          <a:xfrm>
            <a:off x="3124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4" name="Line 50"/>
          <p:cNvSpPr>
            <a:spLocks noChangeShapeType="1"/>
          </p:cNvSpPr>
          <p:nvPr/>
        </p:nvSpPr>
        <p:spPr bwMode="auto">
          <a:xfrm>
            <a:off x="3124200" y="23622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5" name="Line 51"/>
          <p:cNvSpPr>
            <a:spLocks noChangeShapeType="1"/>
          </p:cNvSpPr>
          <p:nvPr/>
        </p:nvSpPr>
        <p:spPr bwMode="auto">
          <a:xfrm>
            <a:off x="3124200" y="23622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6" name="Line 52"/>
          <p:cNvSpPr>
            <a:spLocks noChangeShapeType="1"/>
          </p:cNvSpPr>
          <p:nvPr/>
        </p:nvSpPr>
        <p:spPr bwMode="auto">
          <a:xfrm>
            <a:off x="3124200" y="2362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7" name="Line 53"/>
          <p:cNvSpPr>
            <a:spLocks noChangeShapeType="1"/>
          </p:cNvSpPr>
          <p:nvPr/>
        </p:nvSpPr>
        <p:spPr bwMode="auto">
          <a:xfrm>
            <a:off x="3124200" y="23622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8" name="Line 54"/>
          <p:cNvSpPr>
            <a:spLocks noChangeShapeType="1"/>
          </p:cNvSpPr>
          <p:nvPr/>
        </p:nvSpPr>
        <p:spPr bwMode="auto">
          <a:xfrm>
            <a:off x="3124200" y="23622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99" name="Line 55"/>
          <p:cNvSpPr>
            <a:spLocks noChangeShapeType="1"/>
          </p:cNvSpPr>
          <p:nvPr/>
        </p:nvSpPr>
        <p:spPr bwMode="auto">
          <a:xfrm>
            <a:off x="3124200" y="23622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0" name="Line 56"/>
          <p:cNvSpPr>
            <a:spLocks noChangeShapeType="1"/>
          </p:cNvSpPr>
          <p:nvPr/>
        </p:nvSpPr>
        <p:spPr bwMode="auto">
          <a:xfrm>
            <a:off x="3124200" y="2362200"/>
            <a:ext cx="1447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1" name="Line 57"/>
          <p:cNvSpPr>
            <a:spLocks noChangeShapeType="1"/>
          </p:cNvSpPr>
          <p:nvPr/>
        </p:nvSpPr>
        <p:spPr bwMode="auto">
          <a:xfrm>
            <a:off x="3124200" y="2362200"/>
            <a:ext cx="14478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2" name="Line 58"/>
          <p:cNvSpPr>
            <a:spLocks noChangeShapeType="1"/>
          </p:cNvSpPr>
          <p:nvPr/>
        </p:nvSpPr>
        <p:spPr bwMode="auto">
          <a:xfrm>
            <a:off x="3124200" y="23622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3" name="Line 59"/>
          <p:cNvSpPr>
            <a:spLocks noChangeShapeType="1"/>
          </p:cNvSpPr>
          <p:nvPr/>
        </p:nvSpPr>
        <p:spPr bwMode="auto">
          <a:xfrm>
            <a:off x="3124200" y="2362200"/>
            <a:ext cx="144780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4" name="Line 60"/>
          <p:cNvSpPr>
            <a:spLocks noChangeShapeType="1"/>
          </p:cNvSpPr>
          <p:nvPr/>
        </p:nvSpPr>
        <p:spPr bwMode="auto">
          <a:xfrm flipH="1">
            <a:off x="3124200" y="23622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5" name="Line 61"/>
          <p:cNvSpPr>
            <a:spLocks noChangeShapeType="1"/>
          </p:cNvSpPr>
          <p:nvPr/>
        </p:nvSpPr>
        <p:spPr bwMode="auto">
          <a:xfrm flipH="1">
            <a:off x="3200400" y="23622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6" name="Line 62"/>
          <p:cNvSpPr>
            <a:spLocks noChangeShapeType="1"/>
          </p:cNvSpPr>
          <p:nvPr/>
        </p:nvSpPr>
        <p:spPr bwMode="auto">
          <a:xfrm flipH="1">
            <a:off x="3124200" y="23622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7" name="Line 63"/>
          <p:cNvSpPr>
            <a:spLocks noChangeShapeType="1"/>
          </p:cNvSpPr>
          <p:nvPr/>
        </p:nvSpPr>
        <p:spPr bwMode="auto">
          <a:xfrm flipH="1">
            <a:off x="3124200" y="2362200"/>
            <a:ext cx="1371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8" name="Line 64"/>
          <p:cNvSpPr>
            <a:spLocks noChangeShapeType="1"/>
          </p:cNvSpPr>
          <p:nvPr/>
        </p:nvSpPr>
        <p:spPr bwMode="auto">
          <a:xfrm flipH="1">
            <a:off x="3124200" y="2667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09" name="Line 65"/>
          <p:cNvSpPr>
            <a:spLocks noChangeShapeType="1"/>
          </p:cNvSpPr>
          <p:nvPr/>
        </p:nvSpPr>
        <p:spPr bwMode="auto">
          <a:xfrm flipH="1">
            <a:off x="3200400" y="26670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0" name="Line 66"/>
          <p:cNvSpPr>
            <a:spLocks noChangeShapeType="1"/>
          </p:cNvSpPr>
          <p:nvPr/>
        </p:nvSpPr>
        <p:spPr bwMode="auto">
          <a:xfrm flipH="1">
            <a:off x="3124200" y="26670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1" name="Line 67"/>
          <p:cNvSpPr>
            <a:spLocks noChangeShapeType="1"/>
          </p:cNvSpPr>
          <p:nvPr/>
        </p:nvSpPr>
        <p:spPr bwMode="auto">
          <a:xfrm flipH="1">
            <a:off x="3124200" y="2667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2" name="Line 68"/>
          <p:cNvSpPr>
            <a:spLocks noChangeShapeType="1"/>
          </p:cNvSpPr>
          <p:nvPr/>
        </p:nvSpPr>
        <p:spPr bwMode="auto">
          <a:xfrm flipH="1" flipV="1">
            <a:off x="3124200" y="2667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3" name="Line 69"/>
          <p:cNvSpPr>
            <a:spLocks noChangeShapeType="1"/>
          </p:cNvSpPr>
          <p:nvPr/>
        </p:nvSpPr>
        <p:spPr bwMode="auto">
          <a:xfrm flipH="1">
            <a:off x="3124200" y="2971800"/>
            <a:ext cx="1447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4" name="Line 70"/>
          <p:cNvSpPr>
            <a:spLocks noChangeShapeType="1"/>
          </p:cNvSpPr>
          <p:nvPr/>
        </p:nvSpPr>
        <p:spPr bwMode="auto">
          <a:xfrm flipH="1" flipV="1">
            <a:off x="3200400" y="28956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5" name="Line 71"/>
          <p:cNvSpPr>
            <a:spLocks noChangeShapeType="1"/>
          </p:cNvSpPr>
          <p:nvPr/>
        </p:nvSpPr>
        <p:spPr bwMode="auto">
          <a:xfrm flipH="1">
            <a:off x="3124200" y="29718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6" name="Line 72"/>
          <p:cNvSpPr>
            <a:spLocks noChangeShapeType="1"/>
          </p:cNvSpPr>
          <p:nvPr/>
        </p:nvSpPr>
        <p:spPr bwMode="auto">
          <a:xfrm flipH="1" flipV="1">
            <a:off x="3200400" y="3124200"/>
            <a:ext cx="1371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7" name="Line 73"/>
          <p:cNvSpPr>
            <a:spLocks noChangeShapeType="1"/>
          </p:cNvSpPr>
          <p:nvPr/>
        </p:nvSpPr>
        <p:spPr bwMode="auto">
          <a:xfrm flipH="1" flipV="1">
            <a:off x="3200400" y="28956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8" name="Line 74"/>
          <p:cNvSpPr>
            <a:spLocks noChangeShapeType="1"/>
          </p:cNvSpPr>
          <p:nvPr/>
        </p:nvSpPr>
        <p:spPr bwMode="auto">
          <a:xfrm flipH="1">
            <a:off x="3124200" y="3200400"/>
            <a:ext cx="1447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19" name="Line 75"/>
          <p:cNvSpPr>
            <a:spLocks noChangeShapeType="1"/>
          </p:cNvSpPr>
          <p:nvPr/>
        </p:nvSpPr>
        <p:spPr bwMode="auto">
          <a:xfrm flipH="1">
            <a:off x="3124200" y="3429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0" name="Line 76"/>
          <p:cNvSpPr>
            <a:spLocks noChangeShapeType="1"/>
          </p:cNvSpPr>
          <p:nvPr/>
        </p:nvSpPr>
        <p:spPr bwMode="auto">
          <a:xfrm flipH="1" flipV="1">
            <a:off x="3200400" y="28956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1" name="Line 77"/>
          <p:cNvSpPr>
            <a:spLocks noChangeShapeType="1"/>
          </p:cNvSpPr>
          <p:nvPr/>
        </p:nvSpPr>
        <p:spPr bwMode="auto">
          <a:xfrm flipH="1" flipV="1">
            <a:off x="3124200" y="31242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2" name="Line 78"/>
          <p:cNvSpPr>
            <a:spLocks noChangeShapeType="1"/>
          </p:cNvSpPr>
          <p:nvPr/>
        </p:nvSpPr>
        <p:spPr bwMode="auto">
          <a:xfrm flipH="1" flipV="1">
            <a:off x="3124200" y="3429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3" name="Line 79"/>
          <p:cNvSpPr>
            <a:spLocks noChangeShapeType="1"/>
          </p:cNvSpPr>
          <p:nvPr/>
        </p:nvSpPr>
        <p:spPr bwMode="auto">
          <a:xfrm flipH="1" flipV="1">
            <a:off x="3124200" y="2667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4" name="Line 80"/>
          <p:cNvSpPr>
            <a:spLocks noChangeShapeType="1"/>
          </p:cNvSpPr>
          <p:nvPr/>
        </p:nvSpPr>
        <p:spPr bwMode="auto">
          <a:xfrm flipH="1" flipV="1">
            <a:off x="3200400" y="2895600"/>
            <a:ext cx="13716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5" name="Line 81"/>
          <p:cNvSpPr>
            <a:spLocks noChangeShapeType="1"/>
          </p:cNvSpPr>
          <p:nvPr/>
        </p:nvSpPr>
        <p:spPr bwMode="auto">
          <a:xfrm flipH="1" flipV="1">
            <a:off x="3124200" y="31242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6" name="Line 82"/>
          <p:cNvSpPr>
            <a:spLocks noChangeShapeType="1"/>
          </p:cNvSpPr>
          <p:nvPr/>
        </p:nvSpPr>
        <p:spPr bwMode="auto">
          <a:xfrm flipH="1" flipV="1">
            <a:off x="3124200" y="3429000"/>
            <a:ext cx="1447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7" name="Line 83"/>
          <p:cNvSpPr>
            <a:spLocks noChangeShapeType="1"/>
          </p:cNvSpPr>
          <p:nvPr/>
        </p:nvSpPr>
        <p:spPr bwMode="auto">
          <a:xfrm flipH="1" flipV="1">
            <a:off x="3200400" y="3124200"/>
            <a:ext cx="1371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8" name="Line 84"/>
          <p:cNvSpPr>
            <a:spLocks noChangeShapeType="1"/>
          </p:cNvSpPr>
          <p:nvPr/>
        </p:nvSpPr>
        <p:spPr bwMode="auto">
          <a:xfrm flipH="1" flipV="1">
            <a:off x="3200400" y="26670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29" name="Line 85"/>
          <p:cNvSpPr>
            <a:spLocks noChangeShapeType="1"/>
          </p:cNvSpPr>
          <p:nvPr/>
        </p:nvSpPr>
        <p:spPr bwMode="auto">
          <a:xfrm>
            <a:off x="3124200" y="34290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0" name="Line 86"/>
          <p:cNvSpPr>
            <a:spLocks noChangeShapeType="1"/>
          </p:cNvSpPr>
          <p:nvPr/>
        </p:nvSpPr>
        <p:spPr bwMode="auto">
          <a:xfrm>
            <a:off x="3124200" y="3429000"/>
            <a:ext cx="14478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1" name="Line 87"/>
          <p:cNvSpPr>
            <a:spLocks noChangeShapeType="1"/>
          </p:cNvSpPr>
          <p:nvPr/>
        </p:nvSpPr>
        <p:spPr bwMode="auto">
          <a:xfrm>
            <a:off x="3124200" y="3429000"/>
            <a:ext cx="14478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2" name="Line 88"/>
          <p:cNvSpPr>
            <a:spLocks noChangeShapeType="1"/>
          </p:cNvSpPr>
          <p:nvPr/>
        </p:nvSpPr>
        <p:spPr bwMode="auto">
          <a:xfrm>
            <a:off x="3124200" y="34290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3" name="Line 89"/>
          <p:cNvSpPr>
            <a:spLocks noChangeShapeType="1"/>
          </p:cNvSpPr>
          <p:nvPr/>
        </p:nvSpPr>
        <p:spPr bwMode="auto">
          <a:xfrm>
            <a:off x="3124200" y="3429000"/>
            <a:ext cx="1447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4" name="Line 90"/>
          <p:cNvSpPr>
            <a:spLocks noChangeShapeType="1"/>
          </p:cNvSpPr>
          <p:nvPr/>
        </p:nvSpPr>
        <p:spPr bwMode="auto">
          <a:xfrm>
            <a:off x="3124200" y="3429000"/>
            <a:ext cx="137160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5" name="Line 91"/>
          <p:cNvSpPr>
            <a:spLocks noChangeShapeType="1"/>
          </p:cNvSpPr>
          <p:nvPr/>
        </p:nvSpPr>
        <p:spPr bwMode="auto">
          <a:xfrm>
            <a:off x="3124200" y="3429000"/>
            <a:ext cx="13716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6" name="Line 92"/>
          <p:cNvSpPr>
            <a:spLocks noChangeShapeType="1"/>
          </p:cNvSpPr>
          <p:nvPr/>
        </p:nvSpPr>
        <p:spPr bwMode="auto">
          <a:xfrm>
            <a:off x="3124200" y="31242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7" name="Line 93"/>
          <p:cNvSpPr>
            <a:spLocks noChangeShapeType="1"/>
          </p:cNvSpPr>
          <p:nvPr/>
        </p:nvSpPr>
        <p:spPr bwMode="auto">
          <a:xfrm>
            <a:off x="3124200" y="3124200"/>
            <a:ext cx="1371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8" name="Line 94"/>
          <p:cNvSpPr>
            <a:spLocks noChangeShapeType="1"/>
          </p:cNvSpPr>
          <p:nvPr/>
        </p:nvSpPr>
        <p:spPr bwMode="auto">
          <a:xfrm>
            <a:off x="3124200" y="3124200"/>
            <a:ext cx="14478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39" name="Line 95"/>
          <p:cNvSpPr>
            <a:spLocks noChangeShapeType="1"/>
          </p:cNvSpPr>
          <p:nvPr/>
        </p:nvSpPr>
        <p:spPr bwMode="auto">
          <a:xfrm flipH="1" flipV="1">
            <a:off x="3124200" y="3124200"/>
            <a:ext cx="1447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0" name="Line 96"/>
          <p:cNvSpPr>
            <a:spLocks noChangeShapeType="1"/>
          </p:cNvSpPr>
          <p:nvPr/>
        </p:nvSpPr>
        <p:spPr bwMode="auto">
          <a:xfrm flipH="1" flipV="1">
            <a:off x="3124200" y="3124200"/>
            <a:ext cx="14478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1" name="Line 97"/>
          <p:cNvSpPr>
            <a:spLocks noChangeShapeType="1"/>
          </p:cNvSpPr>
          <p:nvPr/>
        </p:nvSpPr>
        <p:spPr bwMode="auto">
          <a:xfrm flipV="1">
            <a:off x="5334000" y="5181600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2" name="Line 98"/>
          <p:cNvSpPr>
            <a:spLocks noChangeShapeType="1"/>
          </p:cNvSpPr>
          <p:nvPr/>
        </p:nvSpPr>
        <p:spPr bwMode="auto">
          <a:xfrm flipV="1">
            <a:off x="5334000" y="4800600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3" name="Line 99"/>
          <p:cNvSpPr>
            <a:spLocks noChangeShapeType="1"/>
          </p:cNvSpPr>
          <p:nvPr/>
        </p:nvSpPr>
        <p:spPr bwMode="auto">
          <a:xfrm flipV="1">
            <a:off x="5334000" y="4572000"/>
            <a:ext cx="1143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4" name="Line 100"/>
          <p:cNvSpPr>
            <a:spLocks noChangeShapeType="1"/>
          </p:cNvSpPr>
          <p:nvPr/>
        </p:nvSpPr>
        <p:spPr bwMode="auto">
          <a:xfrm flipV="1">
            <a:off x="5334000" y="4267200"/>
            <a:ext cx="12192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5" name="Line 101"/>
          <p:cNvSpPr>
            <a:spLocks noChangeShapeType="1"/>
          </p:cNvSpPr>
          <p:nvPr/>
        </p:nvSpPr>
        <p:spPr bwMode="auto">
          <a:xfrm>
            <a:off x="5257800" y="2438400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6" name="Line 102"/>
          <p:cNvSpPr>
            <a:spLocks noChangeShapeType="1"/>
          </p:cNvSpPr>
          <p:nvPr/>
        </p:nvSpPr>
        <p:spPr bwMode="auto">
          <a:xfrm>
            <a:off x="5257800" y="21336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7" name="Line 103"/>
          <p:cNvSpPr>
            <a:spLocks noChangeShapeType="1"/>
          </p:cNvSpPr>
          <p:nvPr/>
        </p:nvSpPr>
        <p:spPr bwMode="auto">
          <a:xfrm flipH="1">
            <a:off x="5257800" y="34290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8" name="Line 104"/>
          <p:cNvSpPr>
            <a:spLocks noChangeShapeType="1"/>
          </p:cNvSpPr>
          <p:nvPr/>
        </p:nvSpPr>
        <p:spPr bwMode="auto">
          <a:xfrm>
            <a:off x="5257800" y="3733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49" name="Line 105"/>
          <p:cNvSpPr>
            <a:spLocks noChangeShapeType="1"/>
          </p:cNvSpPr>
          <p:nvPr/>
        </p:nvSpPr>
        <p:spPr bwMode="auto">
          <a:xfrm flipH="1">
            <a:off x="5257800" y="3733800"/>
            <a:ext cx="1219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0" name="Line 106"/>
          <p:cNvSpPr>
            <a:spLocks noChangeShapeType="1"/>
          </p:cNvSpPr>
          <p:nvPr/>
        </p:nvSpPr>
        <p:spPr bwMode="auto">
          <a:xfrm>
            <a:off x="5257800" y="42672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1" name="Line 107"/>
          <p:cNvSpPr>
            <a:spLocks noChangeShapeType="1"/>
          </p:cNvSpPr>
          <p:nvPr/>
        </p:nvSpPr>
        <p:spPr bwMode="auto">
          <a:xfrm flipH="1">
            <a:off x="5334000" y="37338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2" name="Line 108"/>
          <p:cNvSpPr>
            <a:spLocks noChangeShapeType="1"/>
          </p:cNvSpPr>
          <p:nvPr/>
        </p:nvSpPr>
        <p:spPr bwMode="auto">
          <a:xfrm flipH="1">
            <a:off x="5334000" y="3733800"/>
            <a:ext cx="1143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3" name="Line 109"/>
          <p:cNvSpPr>
            <a:spLocks noChangeShapeType="1"/>
          </p:cNvSpPr>
          <p:nvPr/>
        </p:nvSpPr>
        <p:spPr bwMode="auto">
          <a:xfrm flipH="1">
            <a:off x="5334000" y="3733800"/>
            <a:ext cx="1143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4" name="Line 110"/>
          <p:cNvSpPr>
            <a:spLocks noChangeShapeType="1"/>
          </p:cNvSpPr>
          <p:nvPr/>
        </p:nvSpPr>
        <p:spPr bwMode="auto">
          <a:xfrm flipV="1">
            <a:off x="5334000" y="4800600"/>
            <a:ext cx="114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5" name="Line 111"/>
          <p:cNvSpPr>
            <a:spLocks noChangeShapeType="1"/>
          </p:cNvSpPr>
          <p:nvPr/>
        </p:nvSpPr>
        <p:spPr bwMode="auto">
          <a:xfrm flipV="1">
            <a:off x="5334000" y="4038600"/>
            <a:ext cx="1219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6" name="Line 112"/>
          <p:cNvSpPr>
            <a:spLocks noChangeShapeType="1"/>
          </p:cNvSpPr>
          <p:nvPr/>
        </p:nvSpPr>
        <p:spPr bwMode="auto">
          <a:xfrm>
            <a:off x="5257800" y="24384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7" name="Line 113"/>
          <p:cNvSpPr>
            <a:spLocks noChangeShapeType="1"/>
          </p:cNvSpPr>
          <p:nvPr/>
        </p:nvSpPr>
        <p:spPr bwMode="auto">
          <a:xfrm>
            <a:off x="5257800" y="27432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8" name="Line 114"/>
          <p:cNvSpPr>
            <a:spLocks noChangeShapeType="1"/>
          </p:cNvSpPr>
          <p:nvPr/>
        </p:nvSpPr>
        <p:spPr bwMode="auto">
          <a:xfrm>
            <a:off x="5257800" y="29718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59" name="Line 115"/>
          <p:cNvSpPr>
            <a:spLocks noChangeShapeType="1"/>
          </p:cNvSpPr>
          <p:nvPr/>
        </p:nvSpPr>
        <p:spPr bwMode="auto">
          <a:xfrm flipV="1">
            <a:off x="5257800" y="3200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0" name="Line 116"/>
          <p:cNvSpPr>
            <a:spLocks noChangeShapeType="1"/>
          </p:cNvSpPr>
          <p:nvPr/>
        </p:nvSpPr>
        <p:spPr bwMode="auto">
          <a:xfrm flipV="1">
            <a:off x="5257800" y="2971800"/>
            <a:ext cx="12192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5" name="Line 21"/>
          <p:cNvSpPr>
            <a:spLocks noChangeShapeType="1"/>
          </p:cNvSpPr>
          <p:nvPr/>
        </p:nvSpPr>
        <p:spPr bwMode="auto">
          <a:xfrm>
            <a:off x="5257800" y="2133600"/>
            <a:ext cx="1219200" cy="2667000"/>
          </a:xfrm>
          <a:prstGeom prst="line">
            <a:avLst/>
          </a:prstGeom>
          <a:noFill/>
          <a:ln w="25400">
            <a:solidFill>
              <a:srgbClr val="076DC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1" name="Line 117"/>
          <p:cNvSpPr>
            <a:spLocks noChangeShapeType="1"/>
          </p:cNvSpPr>
          <p:nvPr/>
        </p:nvSpPr>
        <p:spPr bwMode="auto">
          <a:xfrm>
            <a:off x="5257800" y="29718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2" name="Line 118"/>
          <p:cNvSpPr>
            <a:spLocks noChangeShapeType="1"/>
          </p:cNvSpPr>
          <p:nvPr/>
        </p:nvSpPr>
        <p:spPr bwMode="auto">
          <a:xfrm flipV="1">
            <a:off x="5257800" y="21336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3" name="Line 119"/>
          <p:cNvSpPr>
            <a:spLocks noChangeShapeType="1"/>
          </p:cNvSpPr>
          <p:nvPr/>
        </p:nvSpPr>
        <p:spPr bwMode="auto">
          <a:xfrm flipH="1">
            <a:off x="5334000" y="2362200"/>
            <a:ext cx="1143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4" name="Line 120"/>
          <p:cNvSpPr>
            <a:spLocks noChangeShapeType="1"/>
          </p:cNvSpPr>
          <p:nvPr/>
        </p:nvSpPr>
        <p:spPr bwMode="auto">
          <a:xfrm flipH="1">
            <a:off x="5334000" y="2667000"/>
            <a:ext cx="11430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 flipH="1">
            <a:off x="5334000" y="40386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5334000" y="5410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7" name="Line 123"/>
          <p:cNvSpPr>
            <a:spLocks noChangeShapeType="1"/>
          </p:cNvSpPr>
          <p:nvPr/>
        </p:nvSpPr>
        <p:spPr bwMode="auto">
          <a:xfrm flipH="1" flipV="1">
            <a:off x="5334000" y="48006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8" name="Line 124"/>
          <p:cNvSpPr>
            <a:spLocks noChangeShapeType="1"/>
          </p:cNvSpPr>
          <p:nvPr/>
        </p:nvSpPr>
        <p:spPr bwMode="auto">
          <a:xfrm flipV="1">
            <a:off x="5257800" y="3429000"/>
            <a:ext cx="1219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1" name="Line 127"/>
          <p:cNvSpPr>
            <a:spLocks noChangeShapeType="1"/>
          </p:cNvSpPr>
          <p:nvPr/>
        </p:nvSpPr>
        <p:spPr bwMode="auto">
          <a:xfrm flipH="1">
            <a:off x="5257800" y="32004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2" name="Line 128"/>
          <p:cNvSpPr>
            <a:spLocks noChangeShapeType="1"/>
          </p:cNvSpPr>
          <p:nvPr/>
        </p:nvSpPr>
        <p:spPr bwMode="auto">
          <a:xfrm flipH="1">
            <a:off x="5334000" y="42672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3" name="Line 129"/>
          <p:cNvSpPr>
            <a:spLocks noChangeShapeType="1"/>
          </p:cNvSpPr>
          <p:nvPr/>
        </p:nvSpPr>
        <p:spPr bwMode="auto">
          <a:xfrm flipH="1">
            <a:off x="5334000" y="45720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4" name="Line 130"/>
          <p:cNvSpPr>
            <a:spLocks noChangeShapeType="1"/>
          </p:cNvSpPr>
          <p:nvPr/>
        </p:nvSpPr>
        <p:spPr bwMode="auto">
          <a:xfrm>
            <a:off x="5334000" y="56388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5" name="Line 131"/>
          <p:cNvSpPr>
            <a:spLocks noChangeShapeType="1"/>
          </p:cNvSpPr>
          <p:nvPr/>
        </p:nvSpPr>
        <p:spPr bwMode="auto">
          <a:xfrm flipH="1" flipV="1">
            <a:off x="5257800" y="37338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6" name="Line 132"/>
          <p:cNvSpPr>
            <a:spLocks noChangeShapeType="1"/>
          </p:cNvSpPr>
          <p:nvPr/>
        </p:nvSpPr>
        <p:spPr bwMode="auto">
          <a:xfrm>
            <a:off x="5257800" y="3733800"/>
            <a:ext cx="12192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7" name="Line 133"/>
          <p:cNvSpPr>
            <a:spLocks noChangeShapeType="1"/>
          </p:cNvSpPr>
          <p:nvPr/>
        </p:nvSpPr>
        <p:spPr bwMode="auto">
          <a:xfrm>
            <a:off x="5257800" y="5943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8" name="Line 134"/>
          <p:cNvSpPr>
            <a:spLocks noChangeShapeType="1"/>
          </p:cNvSpPr>
          <p:nvPr/>
        </p:nvSpPr>
        <p:spPr bwMode="auto">
          <a:xfrm flipV="1">
            <a:off x="5257800" y="4572000"/>
            <a:ext cx="1219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9" name="Line 135"/>
          <p:cNvSpPr>
            <a:spLocks noChangeShapeType="1"/>
          </p:cNvSpPr>
          <p:nvPr/>
        </p:nvSpPr>
        <p:spPr bwMode="auto">
          <a:xfrm flipV="1">
            <a:off x="5257800" y="2133600"/>
            <a:ext cx="1219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0" name="Line 136"/>
          <p:cNvSpPr>
            <a:spLocks noChangeShapeType="1"/>
          </p:cNvSpPr>
          <p:nvPr/>
        </p:nvSpPr>
        <p:spPr bwMode="auto">
          <a:xfrm flipH="1" flipV="1">
            <a:off x="5257800" y="2438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1" name="Line 137"/>
          <p:cNvSpPr>
            <a:spLocks noChangeShapeType="1"/>
          </p:cNvSpPr>
          <p:nvPr/>
        </p:nvSpPr>
        <p:spPr bwMode="auto">
          <a:xfrm flipH="1" flipV="1">
            <a:off x="52578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2" name="Line 138"/>
          <p:cNvSpPr>
            <a:spLocks noChangeShapeType="1"/>
          </p:cNvSpPr>
          <p:nvPr/>
        </p:nvSpPr>
        <p:spPr bwMode="auto">
          <a:xfrm flipH="1" flipV="1">
            <a:off x="5257800" y="29718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3" name="Line 139"/>
          <p:cNvSpPr>
            <a:spLocks noChangeShapeType="1"/>
          </p:cNvSpPr>
          <p:nvPr/>
        </p:nvSpPr>
        <p:spPr bwMode="auto">
          <a:xfrm flipH="1" flipV="1">
            <a:off x="5334000" y="54102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4" name="Line 140"/>
          <p:cNvSpPr>
            <a:spLocks noChangeShapeType="1"/>
          </p:cNvSpPr>
          <p:nvPr/>
        </p:nvSpPr>
        <p:spPr bwMode="auto">
          <a:xfrm>
            <a:off x="5257800" y="2133600"/>
            <a:ext cx="12954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5" name="Line 141"/>
          <p:cNvSpPr>
            <a:spLocks noChangeShapeType="1"/>
          </p:cNvSpPr>
          <p:nvPr/>
        </p:nvSpPr>
        <p:spPr bwMode="auto">
          <a:xfrm flipV="1">
            <a:off x="5257800" y="37338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6" name="Line 142"/>
          <p:cNvSpPr>
            <a:spLocks noChangeShapeType="1"/>
          </p:cNvSpPr>
          <p:nvPr/>
        </p:nvSpPr>
        <p:spPr bwMode="auto">
          <a:xfrm>
            <a:off x="5257800" y="45720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7" name="Line 143"/>
          <p:cNvSpPr>
            <a:spLocks noChangeShapeType="1"/>
          </p:cNvSpPr>
          <p:nvPr/>
        </p:nvSpPr>
        <p:spPr bwMode="auto">
          <a:xfrm flipV="1">
            <a:off x="5257800" y="21336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8" name="Line 144"/>
          <p:cNvSpPr>
            <a:spLocks noChangeShapeType="1"/>
          </p:cNvSpPr>
          <p:nvPr/>
        </p:nvSpPr>
        <p:spPr bwMode="auto">
          <a:xfrm>
            <a:off x="5257800" y="3200400"/>
            <a:ext cx="1219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89" name="Line 145"/>
          <p:cNvSpPr>
            <a:spLocks noChangeShapeType="1"/>
          </p:cNvSpPr>
          <p:nvPr/>
        </p:nvSpPr>
        <p:spPr bwMode="auto">
          <a:xfrm flipH="1" flipV="1">
            <a:off x="5257800" y="37338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90" name="Line 146"/>
          <p:cNvSpPr>
            <a:spLocks noChangeShapeType="1"/>
          </p:cNvSpPr>
          <p:nvPr/>
        </p:nvSpPr>
        <p:spPr bwMode="auto">
          <a:xfrm flipV="1">
            <a:off x="5257800" y="56388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91" name="Line 147"/>
          <p:cNvSpPr>
            <a:spLocks noChangeShapeType="1"/>
          </p:cNvSpPr>
          <p:nvPr/>
        </p:nvSpPr>
        <p:spPr bwMode="auto">
          <a:xfrm>
            <a:off x="5334000" y="5105400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96" name="Oval 152"/>
          <p:cNvSpPr>
            <a:spLocks noChangeArrowheads="1"/>
          </p:cNvSpPr>
          <p:nvPr/>
        </p:nvSpPr>
        <p:spPr bwMode="auto">
          <a:xfrm>
            <a:off x="609600" y="3962400"/>
            <a:ext cx="1524000" cy="1828800"/>
          </a:xfrm>
          <a:prstGeom prst="ellipse">
            <a:avLst/>
          </a:prstGeom>
          <a:solidFill>
            <a:srgbClr val="B3D9FF"/>
          </a:solidFill>
          <a:ln w="50800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  <a:p>
            <a:r>
              <a:rPr lang="en-US"/>
              <a:t>all</a:t>
            </a:r>
          </a:p>
          <a:p>
            <a:r>
              <a:rPr lang="en-US"/>
              <a:t>alternative</a:t>
            </a:r>
          </a:p>
          <a:p>
            <a:r>
              <a:rPr lang="en-US"/>
              <a:t>spellings</a:t>
            </a:r>
          </a:p>
          <a:p>
            <a:r>
              <a:rPr lang="en-US"/>
              <a:t>from the</a:t>
            </a:r>
          </a:p>
          <a:p>
            <a:r>
              <a:rPr lang="en-US"/>
              <a:t>query log</a:t>
            </a:r>
          </a:p>
          <a:p>
            <a:endParaRPr lang="en-US"/>
          </a:p>
          <a:p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about terrible misspellings?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95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input: 	</a:t>
            </a:r>
            <a:r>
              <a:rPr lang="en-US"/>
              <a:t>	</a:t>
            </a:r>
            <a:r>
              <a:rPr lang="en-US" b="1" i="1"/>
              <a:t>arnol   shwar</a:t>
            </a:r>
            <a:r>
              <a:rPr lang="en-US" b="1" i="1">
                <a:solidFill>
                  <a:srgbClr val="076DC9"/>
                </a:solidFill>
              </a:rPr>
              <a:t>t</a:t>
            </a:r>
            <a:r>
              <a:rPr lang="en-US" b="1" i="1"/>
              <a:t>zeggar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400"/>
              <a:t>desired output:</a:t>
            </a:r>
            <a:r>
              <a:rPr lang="en-US"/>
              <a:t>	</a:t>
            </a:r>
            <a:r>
              <a:rPr lang="en-US" b="1" i="1"/>
              <a:t>arnold s</a:t>
            </a:r>
            <a:r>
              <a:rPr lang="en-US" b="1" i="1">
                <a:solidFill>
                  <a:srgbClr val="076DC9"/>
                </a:solidFill>
              </a:rPr>
              <a:t>c</a:t>
            </a:r>
            <a:r>
              <a:rPr lang="en-US" b="1" i="1"/>
              <a:t>hwarze</a:t>
            </a:r>
            <a:r>
              <a:rPr lang="en-US" b="1" i="1">
                <a:solidFill>
                  <a:srgbClr val="076DC9"/>
                </a:solidFill>
              </a:rPr>
              <a:t>ne</a:t>
            </a:r>
            <a:r>
              <a:rPr lang="en-US" b="1" i="1"/>
              <a:t>gg</a:t>
            </a:r>
            <a:r>
              <a:rPr lang="en-US" b="1" i="1">
                <a:solidFill>
                  <a:srgbClr val="076DC9"/>
                </a:solidFill>
              </a:rPr>
              <a:t>e</a:t>
            </a:r>
            <a:r>
              <a:rPr lang="en-US" b="1" i="1"/>
              <a:t>r</a:t>
            </a:r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4572000" y="4114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572000" y="4267200"/>
            <a:ext cx="3087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unweighted edit distance:  </a:t>
            </a:r>
            <a:r>
              <a:rPr lang="en-US" sz="2800" b="1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85800" y="2133600"/>
            <a:ext cx="7467600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30000"/>
              </a:lnSpc>
            </a:pPr>
            <a:r>
              <a:rPr lang="en-US" sz="2400" b="1"/>
              <a:t>Misspelled query:		</a:t>
            </a:r>
            <a:r>
              <a:rPr lang="en-US" sz="2400" b="1" i="1"/>
              <a:t>arnol shwartzeggar</a:t>
            </a:r>
          </a:p>
          <a:p>
            <a:pPr algn="l">
              <a:lnSpc>
                <a:spcPct val="130000"/>
              </a:lnSpc>
            </a:pPr>
            <a:endParaRPr lang="en-US" sz="2400" b="1"/>
          </a:p>
          <a:p>
            <a:pPr algn="l">
              <a:lnSpc>
                <a:spcPct val="130000"/>
              </a:lnSpc>
            </a:pPr>
            <a:r>
              <a:rPr lang="en-US" sz="2400" b="1"/>
              <a:t>First iteration:		</a:t>
            </a:r>
            <a:r>
              <a:rPr lang="en-US" sz="2400" b="1" i="1"/>
              <a:t>arnol</a:t>
            </a:r>
            <a:r>
              <a:rPr lang="en-US" sz="2400" b="1" i="1">
                <a:solidFill>
                  <a:srgbClr val="076DC9"/>
                </a:solidFill>
              </a:rPr>
              <a:t>d</a:t>
            </a:r>
            <a:r>
              <a:rPr lang="en-US" sz="2400" b="1" i="1"/>
              <a:t> s</a:t>
            </a:r>
            <a:r>
              <a:rPr lang="en-US" sz="2400" b="1" i="1">
                <a:solidFill>
                  <a:srgbClr val="076DC9"/>
                </a:solidFill>
              </a:rPr>
              <a:t>c</a:t>
            </a:r>
            <a:r>
              <a:rPr lang="en-US" sz="2400" b="1" i="1"/>
              <a:t>hwartz</a:t>
            </a:r>
            <a:r>
              <a:rPr lang="en-US" sz="2400" b="1" i="1">
                <a:solidFill>
                  <a:srgbClr val="076DC9"/>
                </a:solidFill>
              </a:rPr>
              <a:t>n</a:t>
            </a:r>
            <a:r>
              <a:rPr lang="en-US" sz="2400" b="1" i="1"/>
              <a:t>eggar</a:t>
            </a:r>
          </a:p>
          <a:p>
            <a:pPr algn="l">
              <a:lnSpc>
                <a:spcPct val="130000"/>
              </a:lnSpc>
            </a:pPr>
            <a:endParaRPr lang="en-US" sz="2400" b="1"/>
          </a:p>
          <a:p>
            <a:pPr algn="l">
              <a:lnSpc>
                <a:spcPct val="130000"/>
              </a:lnSpc>
            </a:pPr>
            <a:r>
              <a:rPr lang="en-US" sz="2400" b="1"/>
              <a:t>Second iteration:		</a:t>
            </a:r>
            <a:r>
              <a:rPr lang="en-US" sz="2400" b="1" i="1"/>
              <a:t>arnold schwartz</a:t>
            </a:r>
            <a:r>
              <a:rPr lang="en-US" sz="2400" b="1" i="1">
                <a:solidFill>
                  <a:srgbClr val="076DC9"/>
                </a:solidFill>
              </a:rPr>
              <a:t>e</a:t>
            </a:r>
            <a:r>
              <a:rPr lang="en-US" sz="2400" b="1" i="1"/>
              <a:t>negg</a:t>
            </a:r>
            <a:r>
              <a:rPr lang="en-US" sz="2400" b="1" i="1">
                <a:solidFill>
                  <a:srgbClr val="076DC9"/>
                </a:solidFill>
              </a:rPr>
              <a:t>e</a:t>
            </a:r>
            <a:r>
              <a:rPr lang="en-US" sz="2400" b="1" i="1"/>
              <a:t>r</a:t>
            </a:r>
            <a:endParaRPr lang="en-US" sz="2400" b="1"/>
          </a:p>
          <a:p>
            <a:pPr algn="l">
              <a:lnSpc>
                <a:spcPct val="130000"/>
              </a:lnSpc>
            </a:pPr>
            <a:r>
              <a:rPr lang="en-US" sz="2400" b="1"/>
              <a:t>Third iteration:		</a:t>
            </a:r>
            <a:r>
              <a:rPr lang="en-US" sz="2400" b="1" i="1"/>
              <a:t>arnold schwa</a:t>
            </a:r>
            <a:r>
              <a:rPr lang="en-US" sz="1000" b="1">
                <a:solidFill>
                  <a:srgbClr val="076DC9"/>
                </a:solidFill>
              </a:rPr>
              <a:t>x</a:t>
            </a:r>
            <a:r>
              <a:rPr lang="en-US" sz="2400" b="1" i="1"/>
              <a:t>rzenegger</a:t>
            </a:r>
            <a:endParaRPr lang="en-US" sz="2400" b="1"/>
          </a:p>
          <a:p>
            <a:pPr algn="l">
              <a:lnSpc>
                <a:spcPct val="130000"/>
              </a:lnSpc>
            </a:pPr>
            <a:r>
              <a:rPr lang="en-US" sz="2400" b="1"/>
              <a:t>Fourth iteration:		</a:t>
            </a:r>
            <a:r>
              <a:rPr lang="en-US" sz="2400" b="1" i="1"/>
              <a:t>arnold schwarzenegger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5791200" y="3733800"/>
            <a:ext cx="304800" cy="381000"/>
          </a:xfrm>
          <a:prstGeom prst="downArrow">
            <a:avLst>
              <a:gd name="adj1" fmla="val 37500"/>
              <a:gd name="adj2" fmla="val 75000"/>
            </a:avLst>
          </a:prstGeom>
          <a:solidFill>
            <a:srgbClr val="04427A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Iterative Approach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5791200" y="2743200"/>
            <a:ext cx="304800" cy="381000"/>
          </a:xfrm>
          <a:prstGeom prst="downArrow">
            <a:avLst>
              <a:gd name="adj1" fmla="val 37500"/>
              <a:gd name="adj2" fmla="val 75000"/>
            </a:avLst>
          </a:prstGeom>
          <a:solidFill>
            <a:srgbClr val="04427A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7924800" y="4953000"/>
            <a:ext cx="1169988" cy="838200"/>
          </a:xfrm>
          <a:prstGeom prst="leftArrowCallout">
            <a:avLst>
              <a:gd name="adj1" fmla="val 22500"/>
              <a:gd name="adj2" fmla="val 20000"/>
              <a:gd name="adj3" fmla="val 21086"/>
              <a:gd name="adj4" fmla="val 7864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>
                <a:solidFill>
                  <a:srgbClr val="067FCA"/>
                </a:solidFill>
              </a:rPr>
              <a:t>no</a:t>
            </a:r>
          </a:p>
          <a:p>
            <a:r>
              <a:rPr lang="en-US" sz="1600" b="1">
                <a:solidFill>
                  <a:srgbClr val="067FCA"/>
                </a:solidFill>
              </a:rPr>
              <a:t>more</a:t>
            </a:r>
          </a:p>
          <a:p>
            <a:r>
              <a:rPr lang="en-US" sz="1600" b="1">
                <a:solidFill>
                  <a:srgbClr val="067FCA"/>
                </a:solidFill>
              </a:rPr>
              <a:t> changes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457200" y="2951163"/>
            <a:ext cx="31242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/>
              <a:t>Speller output:</a:t>
            </a: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33400" y="3657600"/>
            <a:ext cx="8610600" cy="914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33400" y="4648200"/>
            <a:ext cx="8610600" cy="1600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nimBg="1"/>
      <p:bldP spid="14348" grpId="0" animBg="1"/>
      <p:bldP spid="1435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33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rgbClr val="FF3300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41181</TotalTime>
  <Words>718</Words>
  <Application>Microsoft Office PowerPoint</Application>
  <PresentationFormat>On-screen Show (4:3)</PresentationFormat>
  <Paragraphs>382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Spelling Correction for Advertising: How “Noise” Can Help</vt:lpstr>
      <vt:lpstr>Buying Cheap(er) on eBay</vt:lpstr>
      <vt:lpstr>Good Ads for Bad Queries</vt:lpstr>
      <vt:lpstr>Is a Trusted Dictionary Enough?</vt:lpstr>
      <vt:lpstr>Web Query Logs as Corpora </vt:lpstr>
      <vt:lpstr>Problems To Be Handled</vt:lpstr>
      <vt:lpstr>An HMM Architecture for Spelling Correction </vt:lpstr>
      <vt:lpstr>What about terrible misspellings?</vt:lpstr>
      <vt:lpstr>An Iterative Approach</vt:lpstr>
      <vt:lpstr>Search Query Log Statistics</vt:lpstr>
      <vt:lpstr>Basic Assumptions about the “Noise”</vt:lpstr>
      <vt:lpstr>Another Example</vt:lpstr>
      <vt:lpstr>Concatenation and Splitting</vt:lpstr>
      <vt:lpstr>Avoid Changing the User’s Intent </vt:lpstr>
      <vt:lpstr>Modified Viterbi Search – Fringes</vt:lpstr>
      <vt:lpstr>Modified Viterbi Search – Stop words</vt:lpstr>
      <vt:lpstr>Evaluation</vt:lpstr>
      <vt:lpstr>A Closer Look to the Results</vt:lpstr>
      <vt:lpstr>Evaluation – When we “know” user’s intent</vt:lpstr>
      <vt:lpstr>Learning Curve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Spelling Correction for Web Queries</dc:title>
  <dc:creator>Silviu Cucerzan</dc:creator>
  <cp:lastModifiedBy>silviu</cp:lastModifiedBy>
  <cp:revision>171</cp:revision>
  <dcterms:created xsi:type="dcterms:W3CDTF">2003-11-10T21:03:57Z</dcterms:created>
  <dcterms:modified xsi:type="dcterms:W3CDTF">2009-11-17T01:03:37Z</dcterms:modified>
</cp:coreProperties>
</file>