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3" r:id="rId4"/>
    <p:sldMasterId id="2147483915" r:id="rId5"/>
    <p:sldMasterId id="2147484059" r:id="rId6"/>
  </p:sldMasterIdLst>
  <p:notesMasterIdLst>
    <p:notesMasterId r:id="rId27"/>
  </p:notesMasterIdLst>
  <p:handoutMasterIdLst>
    <p:handoutMasterId r:id="rId28"/>
  </p:handoutMasterIdLst>
  <p:sldIdLst>
    <p:sldId id="311" r:id="rId7"/>
    <p:sldId id="314" r:id="rId8"/>
    <p:sldId id="317" r:id="rId9"/>
    <p:sldId id="324" r:id="rId10"/>
    <p:sldId id="322" r:id="rId11"/>
    <p:sldId id="323" r:id="rId12"/>
    <p:sldId id="334" r:id="rId13"/>
    <p:sldId id="326" r:id="rId14"/>
    <p:sldId id="316" r:id="rId15"/>
    <p:sldId id="335" r:id="rId16"/>
    <p:sldId id="333" r:id="rId17"/>
    <p:sldId id="329" r:id="rId18"/>
    <p:sldId id="328" r:id="rId19"/>
    <p:sldId id="331" r:id="rId20"/>
    <p:sldId id="319" r:id="rId21"/>
    <p:sldId id="320" r:id="rId22"/>
    <p:sldId id="332" r:id="rId23"/>
    <p:sldId id="321" r:id="rId24"/>
    <p:sldId id="336" r:id="rId25"/>
    <p:sldId id="313" r:id="rId2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92168"/>
    <a:srgbClr val="000066"/>
    <a:srgbClr val="202A84"/>
    <a:srgbClr val="1978EB"/>
    <a:srgbClr val="3333FF"/>
    <a:srgbClr val="CC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99757" autoAdjust="0"/>
  </p:normalViewPr>
  <p:slideViewPr>
    <p:cSldViewPr>
      <p:cViewPr varScale="1">
        <p:scale>
          <a:sx n="107" d="100"/>
          <a:sy n="107" d="100"/>
        </p:scale>
        <p:origin x="-78" y="133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8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1916" cy="465445"/>
          </a:xfrm>
          <a:prstGeom prst="rect">
            <a:avLst/>
          </a:prstGeom>
        </p:spPr>
        <p:txBody>
          <a:bodyPr vert="horz" lIns="88755" tIns="44378" rIns="88755" bIns="44378" rtlCol="0"/>
          <a:lstStyle>
            <a:lvl1pPr algn="l">
              <a:defRPr sz="1200"/>
            </a:lvl1pPr>
          </a:lstStyle>
          <a:p>
            <a:pPr>
              <a:defRPr/>
            </a:pPr>
            <a:endParaRPr lang="en-US"/>
          </a:p>
        </p:txBody>
      </p:sp>
      <p:sp>
        <p:nvSpPr>
          <p:cNvPr id="3" name="Date Placeholder 2"/>
          <p:cNvSpPr>
            <a:spLocks noGrp="1"/>
          </p:cNvSpPr>
          <p:nvPr>
            <p:ph type="dt" sz="quarter" idx="1"/>
          </p:nvPr>
        </p:nvSpPr>
        <p:spPr>
          <a:xfrm>
            <a:off x="3898378" y="4"/>
            <a:ext cx="2981916" cy="465445"/>
          </a:xfrm>
          <a:prstGeom prst="rect">
            <a:avLst/>
          </a:prstGeom>
        </p:spPr>
        <p:txBody>
          <a:bodyPr vert="horz" lIns="88755" tIns="44378" rIns="88755" bIns="44378" rtlCol="0"/>
          <a:lstStyle>
            <a:lvl1pPr algn="r">
              <a:defRPr sz="1200"/>
            </a:lvl1pPr>
          </a:lstStyle>
          <a:p>
            <a:pPr>
              <a:defRPr/>
            </a:pPr>
            <a:fld id="{2078ADF2-3A8D-47D5-BE37-9661EAAA7EBF}" type="datetimeFigureOut">
              <a:rPr lang="en-US"/>
              <a:pPr>
                <a:defRPr/>
              </a:pPr>
              <a:t>6/13/2011</a:t>
            </a:fld>
            <a:endParaRPr lang="en-US"/>
          </a:p>
        </p:txBody>
      </p:sp>
      <p:sp>
        <p:nvSpPr>
          <p:cNvPr id="4" name="Footer Placeholder 3"/>
          <p:cNvSpPr>
            <a:spLocks noGrp="1"/>
          </p:cNvSpPr>
          <p:nvPr>
            <p:ph type="ftr" sz="quarter" idx="2"/>
          </p:nvPr>
        </p:nvSpPr>
        <p:spPr>
          <a:xfrm>
            <a:off x="1" y="8829398"/>
            <a:ext cx="2981916" cy="465445"/>
          </a:xfrm>
          <a:prstGeom prst="rect">
            <a:avLst/>
          </a:prstGeom>
        </p:spPr>
        <p:txBody>
          <a:bodyPr vert="horz" lIns="88755" tIns="44378" rIns="88755" bIns="4437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8378" y="8829398"/>
            <a:ext cx="2981916" cy="465445"/>
          </a:xfrm>
          <a:prstGeom prst="rect">
            <a:avLst/>
          </a:prstGeom>
        </p:spPr>
        <p:txBody>
          <a:bodyPr vert="horz" lIns="88755" tIns="44378" rIns="88755" bIns="44378" rtlCol="0" anchor="b"/>
          <a:lstStyle>
            <a:lvl1pPr algn="r">
              <a:defRPr sz="1200"/>
            </a:lvl1pPr>
          </a:lstStyle>
          <a:p>
            <a:pPr>
              <a:defRPr/>
            </a:pPr>
            <a:fld id="{A1793D78-CC8A-460B-BBBD-087D3BB905B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1916" cy="465445"/>
          </a:xfrm>
          <a:prstGeom prst="rect">
            <a:avLst/>
          </a:prstGeom>
        </p:spPr>
        <p:txBody>
          <a:bodyPr vert="horz" lIns="92270" tIns="46135" rIns="92270" bIns="4613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78" y="4"/>
            <a:ext cx="2981916" cy="465445"/>
          </a:xfrm>
          <a:prstGeom prst="rect">
            <a:avLst/>
          </a:prstGeom>
        </p:spPr>
        <p:txBody>
          <a:bodyPr vert="horz" lIns="92270" tIns="46135" rIns="92270" bIns="46135" rtlCol="0"/>
          <a:lstStyle>
            <a:lvl1pPr algn="r" fontAlgn="auto">
              <a:spcBef>
                <a:spcPts val="0"/>
              </a:spcBef>
              <a:spcAft>
                <a:spcPts val="0"/>
              </a:spcAft>
              <a:defRPr sz="1200">
                <a:latin typeface="+mn-lt"/>
              </a:defRPr>
            </a:lvl1pPr>
          </a:lstStyle>
          <a:p>
            <a:pPr>
              <a:defRPr/>
            </a:pPr>
            <a:fld id="{D2EA5737-A92A-4A16-A51A-2FF7EC5C5951}" type="datetimeFigureOut">
              <a:rPr lang="en-US"/>
              <a:pPr>
                <a:defRPr/>
              </a:pPr>
              <a:t>6/13/2011</a:t>
            </a:fld>
            <a:endParaRPr lang="en-US"/>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2270" tIns="46135" rIns="92270" bIns="46135" rtlCol="0" anchor="ctr"/>
          <a:lstStyle/>
          <a:p>
            <a:pPr lvl="0"/>
            <a:endParaRPr lang="en-US" noProof="0"/>
          </a:p>
        </p:txBody>
      </p:sp>
      <p:sp>
        <p:nvSpPr>
          <p:cNvPr id="5" name="Notes Placeholder 4"/>
          <p:cNvSpPr>
            <a:spLocks noGrp="1"/>
          </p:cNvSpPr>
          <p:nvPr>
            <p:ph type="body" sz="quarter" idx="3"/>
          </p:nvPr>
        </p:nvSpPr>
        <p:spPr>
          <a:xfrm>
            <a:off x="688488" y="4415482"/>
            <a:ext cx="5504842" cy="4184317"/>
          </a:xfrm>
          <a:prstGeom prst="rect">
            <a:avLst/>
          </a:prstGeom>
        </p:spPr>
        <p:txBody>
          <a:bodyPr vert="horz" lIns="92270" tIns="46135" rIns="92270" bIns="4613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398"/>
            <a:ext cx="2981916" cy="465445"/>
          </a:xfrm>
          <a:prstGeom prst="rect">
            <a:avLst/>
          </a:prstGeom>
        </p:spPr>
        <p:txBody>
          <a:bodyPr vert="horz" lIns="92270" tIns="46135" rIns="92270" bIns="4613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78" y="8829398"/>
            <a:ext cx="2981916" cy="465445"/>
          </a:xfrm>
          <a:prstGeom prst="rect">
            <a:avLst/>
          </a:prstGeom>
        </p:spPr>
        <p:txBody>
          <a:bodyPr vert="horz" lIns="92270" tIns="46135" rIns="92270" bIns="46135" rtlCol="0" anchor="b"/>
          <a:lstStyle>
            <a:lvl1pPr algn="r" fontAlgn="auto">
              <a:spcBef>
                <a:spcPts val="0"/>
              </a:spcBef>
              <a:spcAft>
                <a:spcPts val="0"/>
              </a:spcAft>
              <a:defRPr sz="1200">
                <a:latin typeface="+mn-lt"/>
              </a:defRPr>
            </a:lvl1pPr>
          </a:lstStyle>
          <a:p>
            <a:pPr>
              <a:defRPr/>
            </a:pPr>
            <a:fld id="{8A504DA2-7153-43EF-8750-E463FBCCCE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97F79D8-B556-4146-A215-15C2201A7FB5}"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buClr>
                <a:srgbClr val="CE1126"/>
              </a:buCl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userDrawn="1">
            <p:ph type="dt" sz="half" idx="10"/>
          </p:nvPr>
        </p:nvSpPr>
        <p:spPr/>
        <p:txBody>
          <a:bodyPr/>
          <a:lstStyle>
            <a:lvl1pPr>
              <a:defRPr/>
            </a:lvl1pPr>
          </a:lstStyle>
          <a:p>
            <a:pPr>
              <a:defRPr/>
            </a:pPr>
            <a:fld id="{435045ED-DEDD-4169-B2D9-CF3EAF3A30D7}" type="datetime1">
              <a:rPr lang="en-US"/>
              <a:pPr>
                <a:defRPr/>
              </a:pPr>
              <a:t>6/13/2011</a:t>
            </a:fld>
            <a:endParaRPr lang="en-US" dirty="0"/>
          </a:p>
        </p:txBody>
      </p:sp>
      <p:sp>
        <p:nvSpPr>
          <p:cNvPr id="5" name="Footer Placeholder 4"/>
          <p:cNvSpPr>
            <a:spLocks noGrp="1"/>
          </p:cNvSpPr>
          <p:nvPr userDrawn="1">
            <p:ph type="ftr" sz="quarter" idx="11"/>
          </p:nvPr>
        </p:nvSpPr>
        <p:spPr/>
        <p:txBody>
          <a:bodyPr/>
          <a:lstStyle>
            <a:lvl1pPr>
              <a:defRPr/>
            </a:lvl1pPr>
          </a:lstStyle>
          <a:p>
            <a:pPr>
              <a:defRPr/>
            </a:pPr>
            <a:endParaRPr lang="en-US"/>
          </a:p>
        </p:txBody>
      </p:sp>
      <p:sp>
        <p:nvSpPr>
          <p:cNvPr id="6" name="Slide Number Placeholder 5"/>
          <p:cNvSpPr>
            <a:spLocks noGrp="1"/>
          </p:cNvSpPr>
          <p:nvPr userDrawn="1">
            <p:ph type="sldNum" sz="quarter" idx="12"/>
          </p:nvPr>
        </p:nvSpPr>
        <p:spPr/>
        <p:txBody>
          <a:bodyPr/>
          <a:lstStyle>
            <a:lvl1pPr>
              <a:defRPr/>
            </a:lvl1pPr>
          </a:lstStyle>
          <a:p>
            <a:pPr>
              <a:defRPr/>
            </a:pPr>
            <a:fld id="{AE0D450A-FAC9-418A-AF45-BE0790FE68A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3E39C70-51B7-4832-AD20-F0FCC47B006F}" type="datetime1">
              <a:rPr lang="en-US" smtClean="0"/>
              <a:pPr>
                <a:defRPr/>
              </a:pPr>
              <a:t>6/13/2011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B1EE12-174B-455F-A968-386BCE9C1019}"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45C036-2137-4527-AF28-CC0CC1C2642D}"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6CEDA-73D1-40B6-8B8A-7E5DBB0FF5AC}" type="slidenum">
              <a:rPr lang="en-US" smtClean="0"/>
              <a:pPr/>
              <a:t>‹#›</a:t>
            </a:fld>
            <a:endParaRPr lang="en-US"/>
          </a:p>
        </p:txBody>
      </p:sp>
      <p:sp>
        <p:nvSpPr>
          <p:cNvPr id="7" name="Date Placeholder 3"/>
          <p:cNvSpPr>
            <a:spLocks noGrp="1"/>
          </p:cNvSpPr>
          <p:nvPr>
            <p:ph type="dt" sz="half" idx="10"/>
          </p:nvPr>
        </p:nvSpPr>
        <p:spPr>
          <a:xfrm>
            <a:off x="6858000" y="6324600"/>
            <a:ext cx="1143000" cy="365125"/>
          </a:xfrm>
        </p:spPr>
        <p:txBody>
          <a:bodyPr/>
          <a:lstStyle>
            <a:lvl1pPr>
              <a:defRPr/>
            </a:lvl1pPr>
          </a:lstStyle>
          <a:p>
            <a:pPr>
              <a:defRPr/>
            </a:pPr>
            <a:fld id="{435045ED-DEDD-4169-B2D9-CF3EAF3A30D7}" type="datetime1">
              <a:rPr lang="en-US" smtClean="0"/>
              <a:pPr>
                <a:defRPr/>
              </a:pPr>
              <a:t>6/13/2011</a:t>
            </a:fld>
            <a:endParaRPr lang="en-US" dirty="0"/>
          </a:p>
        </p:txBody>
      </p:sp>
      <p:sp>
        <p:nvSpPr>
          <p:cNvPr id="8" name="Footer Placeholder 4"/>
          <p:cNvSpPr>
            <a:spLocks noGrp="1"/>
          </p:cNvSpPr>
          <p:nvPr>
            <p:ph type="ftr" sz="quarter" idx="11"/>
          </p:nvPr>
        </p:nvSpPr>
        <p:spPr>
          <a:xfrm>
            <a:off x="914400" y="6324600"/>
            <a:ext cx="5943600"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8001000" y="6324600"/>
            <a:ext cx="685800" cy="365125"/>
          </a:xfrm>
        </p:spPr>
        <p:txBody>
          <a:bodyPr/>
          <a:lstStyle>
            <a:lvl1pPr>
              <a:defRPr/>
            </a:lvl1pPr>
          </a:lstStyle>
          <a:p>
            <a:pPr>
              <a:defRPr/>
            </a:pPr>
            <a:fld id="{AE0D450A-FAC9-418A-AF45-BE0790FE68A8}"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3E39C70-51B7-4832-AD20-F0FCC47B006F}" type="datetime1">
              <a:rPr lang="en-US" smtClean="0"/>
              <a:pPr>
                <a:defRPr/>
              </a:pPr>
              <a:t>6/13/2011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B1EE12-174B-455F-A968-386BCE9C1019}" type="slidenum">
              <a:rPr lang="en-US" smtClean="0"/>
              <a:pPr>
                <a:defRPr/>
              </a:pPr>
              <a:t>‹#›</a:t>
            </a:fld>
            <a:endParaRPr lang="en-US"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45C036-2137-4527-AF28-CC0CC1C2642D}"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6CEDA-73D1-40B6-8B8A-7E5DBB0FF5AC}" type="slidenum">
              <a:rPr lang="en-US" smtClean="0"/>
              <a:pPr/>
              <a:t>‹#›</a:t>
            </a:fld>
            <a:endParaRPr lang="en-US"/>
          </a:p>
        </p:txBody>
      </p:sp>
      <p:sp>
        <p:nvSpPr>
          <p:cNvPr id="8" name="Date Placeholder 3"/>
          <p:cNvSpPr>
            <a:spLocks noGrp="1"/>
          </p:cNvSpPr>
          <p:nvPr>
            <p:ph type="dt" sz="half" idx="10"/>
          </p:nvPr>
        </p:nvSpPr>
        <p:spPr>
          <a:xfrm>
            <a:off x="6858000" y="6324600"/>
            <a:ext cx="1143000" cy="365125"/>
          </a:xfrm>
        </p:spPr>
        <p:txBody>
          <a:bodyPr/>
          <a:lstStyle>
            <a:lvl1pPr>
              <a:defRPr/>
            </a:lvl1pPr>
          </a:lstStyle>
          <a:p>
            <a:pPr>
              <a:defRPr/>
            </a:pPr>
            <a:fld id="{8EAAB17B-D127-49CB-969D-10FA7C1AD779}" type="datetime1">
              <a:rPr lang="en-US" smtClean="0"/>
              <a:pPr>
                <a:defRPr/>
              </a:pPr>
              <a:t>6/13/2011</a:t>
            </a:fld>
            <a:endParaRPr lang="en-US" dirty="0"/>
          </a:p>
        </p:txBody>
      </p:sp>
      <p:sp>
        <p:nvSpPr>
          <p:cNvPr id="9" name="Footer Placeholder 4"/>
          <p:cNvSpPr>
            <a:spLocks noGrp="1"/>
          </p:cNvSpPr>
          <p:nvPr>
            <p:ph type="ftr" sz="quarter" idx="11"/>
          </p:nvPr>
        </p:nvSpPr>
        <p:spPr>
          <a:xfrm>
            <a:off x="914400" y="6324600"/>
            <a:ext cx="5943600" cy="365125"/>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001000" y="6324600"/>
            <a:ext cx="685800" cy="365125"/>
          </a:xfrm>
        </p:spPr>
        <p:txBody>
          <a:bodyPr/>
          <a:lstStyle>
            <a:lvl1pPr>
              <a:defRPr/>
            </a:lvl1pPr>
          </a:lstStyle>
          <a:p>
            <a:pPr>
              <a:defRPr/>
            </a:pPr>
            <a:fld id="{26A31FB7-8698-4A7D-9D18-1516736EB281}"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45C036-2137-4527-AF28-CC0CC1C2642D}" type="datetimeFigureOut">
              <a:rPr lang="en-US" smtClean="0"/>
              <a:pPr/>
              <a:t>6/13/2011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6CEDA-73D1-40B6-8B8A-7E5DBB0FF5AC}" type="slidenum">
              <a:rPr lang="en-US" smtClean="0"/>
              <a:pPr/>
              <a:t>‹#›</a:t>
            </a:fld>
            <a:endParaRPr lang="en-US"/>
          </a:p>
        </p:txBody>
      </p:sp>
      <p:sp>
        <p:nvSpPr>
          <p:cNvPr id="10" name="Date Placeholder 3"/>
          <p:cNvSpPr>
            <a:spLocks noGrp="1"/>
          </p:cNvSpPr>
          <p:nvPr>
            <p:ph type="dt" sz="half" idx="10"/>
          </p:nvPr>
        </p:nvSpPr>
        <p:spPr>
          <a:xfrm>
            <a:off x="6858000" y="6324600"/>
            <a:ext cx="1143000" cy="365125"/>
          </a:xfrm>
        </p:spPr>
        <p:txBody>
          <a:bodyPr/>
          <a:lstStyle>
            <a:lvl1pPr>
              <a:defRPr/>
            </a:lvl1pPr>
          </a:lstStyle>
          <a:p>
            <a:pPr>
              <a:defRPr/>
            </a:pPr>
            <a:fld id="{8BF6A81E-0DB0-47F2-93C2-085CCC492D10}" type="datetime1">
              <a:rPr lang="en-US" smtClean="0"/>
              <a:pPr>
                <a:defRPr/>
              </a:pPr>
              <a:t>6/13/2011</a:t>
            </a:fld>
            <a:endParaRPr lang="en-US" dirty="0"/>
          </a:p>
        </p:txBody>
      </p:sp>
      <p:sp>
        <p:nvSpPr>
          <p:cNvPr id="11" name="Footer Placeholder 4"/>
          <p:cNvSpPr>
            <a:spLocks noGrp="1"/>
          </p:cNvSpPr>
          <p:nvPr>
            <p:ph type="ftr" sz="quarter" idx="11"/>
          </p:nvPr>
        </p:nvSpPr>
        <p:spPr>
          <a:xfrm>
            <a:off x="914400" y="6324600"/>
            <a:ext cx="5943600" cy="365125"/>
          </a:xfrm>
        </p:spPr>
        <p:txBody>
          <a:bodyPr/>
          <a:lstStyle>
            <a:lvl1pPr>
              <a:defRPr/>
            </a:lvl1pPr>
          </a:lstStyle>
          <a:p>
            <a:pPr>
              <a:defRPr/>
            </a:pPr>
            <a:endParaRPr lang="en-US"/>
          </a:p>
        </p:txBody>
      </p:sp>
      <p:sp>
        <p:nvSpPr>
          <p:cNvPr id="12" name="Slide Number Placeholder 5"/>
          <p:cNvSpPr>
            <a:spLocks noGrp="1"/>
          </p:cNvSpPr>
          <p:nvPr>
            <p:ph type="sldNum" sz="quarter" idx="12"/>
          </p:nvPr>
        </p:nvSpPr>
        <p:spPr>
          <a:xfrm>
            <a:off x="8001000" y="6324600"/>
            <a:ext cx="685800" cy="365125"/>
          </a:xfrm>
        </p:spPr>
        <p:txBody>
          <a:bodyPr/>
          <a:lstStyle>
            <a:lvl1pPr>
              <a:defRPr/>
            </a:lvl1pPr>
          </a:lstStyle>
          <a:p>
            <a:pPr>
              <a:defRPr/>
            </a:pPr>
            <a:fld id="{7196A2C0-89A8-442B-948E-1862C9FB839F}"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45C036-2137-4527-AF28-CC0CC1C2642D}" type="datetimeFigureOut">
              <a:rPr lang="en-US" smtClean="0"/>
              <a:pPr/>
              <a:t>6/13/2011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6CEDA-73D1-40B6-8B8A-7E5DBB0FF5AC}" type="slidenum">
              <a:rPr lang="en-US" smtClean="0"/>
              <a:pPr/>
              <a:t>‹#›</a:t>
            </a:fld>
            <a:endParaRPr lang="en-US"/>
          </a:p>
        </p:txBody>
      </p:sp>
      <p:sp>
        <p:nvSpPr>
          <p:cNvPr id="6" name="Date Placeholder 3"/>
          <p:cNvSpPr>
            <a:spLocks noGrp="1"/>
          </p:cNvSpPr>
          <p:nvPr>
            <p:ph type="dt" sz="half" idx="10"/>
          </p:nvPr>
        </p:nvSpPr>
        <p:spPr>
          <a:xfrm>
            <a:off x="6858000" y="6324600"/>
            <a:ext cx="1143000" cy="365125"/>
          </a:xfrm>
        </p:spPr>
        <p:txBody>
          <a:bodyPr/>
          <a:lstStyle>
            <a:lvl1pPr>
              <a:defRPr/>
            </a:lvl1pPr>
          </a:lstStyle>
          <a:p>
            <a:pPr>
              <a:defRPr/>
            </a:pPr>
            <a:fld id="{91D5620C-F7A1-4891-BCE1-7FF4666F44FB}" type="datetime1">
              <a:rPr lang="en-US" smtClean="0"/>
              <a:pPr>
                <a:defRPr/>
              </a:pPr>
              <a:t>6/13/2011</a:t>
            </a:fld>
            <a:endParaRPr lang="en-US" dirty="0"/>
          </a:p>
        </p:txBody>
      </p:sp>
      <p:sp>
        <p:nvSpPr>
          <p:cNvPr id="7" name="Footer Placeholder 4"/>
          <p:cNvSpPr>
            <a:spLocks noGrp="1"/>
          </p:cNvSpPr>
          <p:nvPr>
            <p:ph type="ftr" sz="quarter" idx="11"/>
          </p:nvPr>
        </p:nvSpPr>
        <p:spPr>
          <a:xfrm>
            <a:off x="914400" y="6324600"/>
            <a:ext cx="5943600"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8001000" y="6324600"/>
            <a:ext cx="685800" cy="365125"/>
          </a:xfrm>
        </p:spPr>
        <p:txBody>
          <a:bodyPr/>
          <a:lstStyle>
            <a:lvl1pPr>
              <a:defRPr/>
            </a:lvl1pPr>
          </a:lstStyle>
          <a:p>
            <a:pPr>
              <a:defRPr/>
            </a:pPr>
            <a:fld id="{E04DDC6F-827F-492C-B422-5A12CC4FD4C7}"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0B303-B5AB-42D9-BFF6-BD106B5F9F5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5A24246-097C-4FE3-88CF-890C2BC7028C}" type="datetime1">
              <a:rPr lang="en-US" smtClean="0"/>
              <a:pPr>
                <a:defRPr/>
              </a:pPr>
              <a:t>6/13/2011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CB39CC-AE47-485B-BF4B-18D0E6D89463}" type="slidenum">
              <a:rPr lang="en-US" smtClean="0"/>
              <a:pPr>
                <a:defRPr/>
              </a:pPr>
              <a:t>‹#›</a:t>
            </a:fld>
            <a:endParaRPr lang="en-US"/>
          </a:p>
        </p:txBody>
      </p:sp>
      <p:sp>
        <p:nvSpPr>
          <p:cNvPr id="8"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9" name="Picture 2" descr="C:\WINNT\Profiles\Himes_D\Desktop\logo_vert.png"/>
          <p:cNvPicPr>
            <a:picLocks noChangeAspect="1" noChangeArrowheads="1"/>
          </p:cNvPicPr>
          <p:nvPr userDrawn="1"/>
        </p:nvPicPr>
        <p:blipFill>
          <a:blip r:embed="rId2" cstate="print"/>
          <a:srcRect/>
          <a:stretch>
            <a:fillRect/>
          </a:stretch>
        </p:blipFill>
        <p:spPr bwMode="auto">
          <a:xfrm>
            <a:off x="0" y="5949883"/>
            <a:ext cx="753757" cy="908117"/>
          </a:xfrm>
          <a:prstGeom prst="rect">
            <a:avLst/>
          </a:prstGeom>
          <a:noFill/>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3E39C70-51B7-4832-AD20-F0FCC47B006F}" type="datetime1">
              <a:rPr lang="en-US" smtClean="0"/>
              <a:pPr>
                <a:defRPr/>
              </a:pPr>
              <a:t>6/13/2011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B1EE12-174B-455F-A968-386BCE9C1019}" type="slidenum">
              <a:rPr lang="en-US" smtClean="0"/>
              <a:pPr>
                <a:defRPr/>
              </a:pPr>
              <a:t>‹#›</a:t>
            </a:fld>
            <a:endParaRPr lang="en-US" dirty="0"/>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3E39C70-51B7-4832-AD20-F0FCC47B006F}" type="datetime1">
              <a:rPr lang="en-US" smtClean="0"/>
              <a:pPr>
                <a:defRPr/>
              </a:pPr>
              <a:t>6/13/2011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B1EE12-174B-455F-A968-386BCE9C1019}" type="slidenum">
              <a:rPr lang="en-US" smtClean="0"/>
              <a:pPr>
                <a:defRPr/>
              </a:pPr>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buClr>
                <a:srgbClr val="9DA4E7"/>
              </a:buClr>
              <a:defRPr sz="2800">
                <a:solidFill>
                  <a:schemeClr val="bg1"/>
                </a:solidFill>
              </a:defRPr>
            </a:lvl1pPr>
            <a:lvl2pPr>
              <a:buClr>
                <a:srgbClr val="9DA4E7"/>
              </a:buClr>
              <a:defRPr sz="2400">
                <a:solidFill>
                  <a:schemeClr val="bg1"/>
                </a:solidFill>
              </a:defRPr>
            </a:lvl2pPr>
            <a:lvl3pPr marL="1143000" marR="0" indent="-228600" algn="l" defTabSz="914400" rtl="0" eaLnBrk="1" fontAlgn="auto" latinLnBrk="0" hangingPunct="1">
              <a:lnSpc>
                <a:spcPct val="100000"/>
              </a:lnSpc>
              <a:spcBef>
                <a:spcPct val="20000"/>
              </a:spcBef>
              <a:spcAft>
                <a:spcPts val="0"/>
              </a:spcAft>
              <a:buClr>
                <a:srgbClr val="9DA4E7"/>
              </a:buClr>
              <a:buSzTx/>
              <a:buFont typeface="Calibri" pitchFamily="34" charset="0"/>
              <a:buChar char="–"/>
              <a:tabLst/>
              <a:defRPr sz="2000">
                <a:solidFill>
                  <a:schemeClr val="bg1"/>
                </a:solidFill>
              </a:defRPr>
            </a:lvl3pPr>
            <a:lvl4pPr>
              <a:buClr>
                <a:srgbClr val="9DA4E7"/>
              </a:buClr>
              <a:buFont typeface="Arial" pitchFamily="34" charset="0"/>
              <a:buChar char="•"/>
              <a:defRPr sz="1800">
                <a:solidFill>
                  <a:schemeClr val="bg1"/>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buClr>
                <a:srgbClr val="9DA4E7"/>
              </a:buClr>
              <a:defRPr sz="2800">
                <a:solidFill>
                  <a:schemeClr val="bg1"/>
                </a:solidFill>
              </a:defRPr>
            </a:lvl1pPr>
            <a:lvl2pPr>
              <a:buClr>
                <a:srgbClr val="9DA4E7"/>
              </a:buClr>
              <a:defRPr sz="2400">
                <a:solidFill>
                  <a:schemeClr val="bg1"/>
                </a:solidFill>
              </a:defRPr>
            </a:lvl2pPr>
            <a:lvl3pPr>
              <a:buClr>
                <a:srgbClr val="9DA4E7"/>
              </a:buClr>
              <a:defRPr sz="2000">
                <a:solidFill>
                  <a:schemeClr val="bg1"/>
                </a:solidFill>
              </a:defRPr>
            </a:lvl3pPr>
            <a:lvl4pPr>
              <a:buClr>
                <a:srgbClr val="9DA4E7"/>
              </a:buClr>
              <a:buFont typeface="Arial" pitchFamily="34" charset="0"/>
              <a:buChar char="•"/>
              <a:defRPr sz="1800">
                <a:solidFill>
                  <a:schemeClr val="bg1"/>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userDrawn="1">
            <p:ph type="dt" sz="half" idx="10"/>
          </p:nvPr>
        </p:nvSpPr>
        <p:spPr/>
        <p:txBody>
          <a:bodyPr/>
          <a:lstStyle>
            <a:lvl1pPr>
              <a:defRPr/>
            </a:lvl1pPr>
          </a:lstStyle>
          <a:p>
            <a:pPr>
              <a:defRPr/>
            </a:pPr>
            <a:fld id="{8EAAB17B-D127-49CB-969D-10FA7C1AD779}" type="datetime1">
              <a:rPr lang="en-US"/>
              <a:pPr>
                <a:defRPr/>
              </a:pPr>
              <a:t>6/13/2011</a:t>
            </a:fld>
            <a:endParaRPr lang="en-US" dirty="0"/>
          </a:p>
        </p:txBody>
      </p:sp>
      <p:sp>
        <p:nvSpPr>
          <p:cNvPr id="6" name="Footer Placeholder 4"/>
          <p:cNvSpPr>
            <a:spLocks noGrp="1"/>
          </p:cNvSpPr>
          <p:nvPr userDrawn="1">
            <p:ph type="ftr" sz="quarter" idx="11"/>
          </p:nvPr>
        </p:nvSpPr>
        <p:spPr/>
        <p:txBody>
          <a:bodyPr/>
          <a:lstStyle>
            <a:lvl1pPr>
              <a:defRPr/>
            </a:lvl1pPr>
          </a:lstStyle>
          <a:p>
            <a:pPr>
              <a:defRPr/>
            </a:pPr>
            <a:endParaRPr lang="en-US"/>
          </a:p>
        </p:txBody>
      </p:sp>
      <p:sp>
        <p:nvSpPr>
          <p:cNvPr id="7" name="Slide Number Placeholder 5"/>
          <p:cNvSpPr>
            <a:spLocks noGrp="1"/>
          </p:cNvSpPr>
          <p:nvPr userDrawn="1">
            <p:ph type="sldNum" sz="quarter" idx="12"/>
          </p:nvPr>
        </p:nvSpPr>
        <p:spPr/>
        <p:txBody>
          <a:bodyPr/>
          <a:lstStyle>
            <a:lvl1pPr>
              <a:defRPr/>
            </a:lvl1pPr>
          </a:lstStyle>
          <a:p>
            <a:pPr>
              <a:defRPr/>
            </a:pPr>
            <a:fld id="{26A31FB7-8698-4A7D-9D18-1516736EB28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3E39C70-51B7-4832-AD20-F0FCC47B006F}" type="datetime1">
              <a:rPr lang="en-US" smtClean="0"/>
              <a:pPr>
                <a:defRPr/>
              </a:pPr>
              <a:t>6/13/2011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B1EE12-174B-455F-A968-386BCE9C1019}"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buClr>
                <a:srgbClr val="9DA4E7"/>
              </a:buClr>
              <a:defRPr sz="2400"/>
            </a:lvl1pPr>
            <a:lvl2pPr>
              <a:buClr>
                <a:srgbClr val="9DA4E7"/>
              </a:buClr>
              <a:defRPr sz="2000"/>
            </a:lvl2pPr>
            <a:lvl3pPr marL="1143000" marR="0" indent="-228600" algn="l" defTabSz="914400" rtl="0" eaLnBrk="0" fontAlgn="base" latinLnBrk="0" hangingPunct="0">
              <a:lnSpc>
                <a:spcPct val="100000"/>
              </a:lnSpc>
              <a:spcBef>
                <a:spcPct val="20000"/>
              </a:spcBef>
              <a:spcAft>
                <a:spcPct val="0"/>
              </a:spcAft>
              <a:buClr>
                <a:srgbClr val="9DA4E7"/>
              </a:buClr>
              <a:buSzTx/>
              <a:buFont typeface="Calibri" pitchFamily="34" charset="0"/>
              <a:buChar char="–"/>
              <a:tabLst/>
              <a:defRPr sz="1800" baseline="0"/>
            </a:lvl3pPr>
            <a:lvl4pPr>
              <a:buClr>
                <a:srgbClr val="9DA4E7"/>
              </a:buCl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buClr>
                <a:srgbClr val="9DA4E7"/>
              </a:buClr>
              <a:defRPr sz="2400"/>
            </a:lvl1pPr>
            <a:lvl2pPr marL="742950" marR="0" indent="-285750" algn="l" defTabSz="914400" rtl="0" eaLnBrk="1" fontAlgn="auto" latinLnBrk="0" hangingPunct="1">
              <a:lnSpc>
                <a:spcPct val="100000"/>
              </a:lnSpc>
              <a:spcBef>
                <a:spcPct val="20000"/>
              </a:spcBef>
              <a:spcAft>
                <a:spcPts val="0"/>
              </a:spcAft>
              <a:buClr>
                <a:srgbClr val="9DA4E7"/>
              </a:buClr>
              <a:buSzTx/>
              <a:buFont typeface="Wingdings 3" pitchFamily="18" charset="2"/>
              <a:buChar char=""/>
              <a:tabLst/>
              <a:defRPr sz="2000"/>
            </a:lvl2pPr>
            <a:lvl3pPr>
              <a:buClr>
                <a:srgbClr val="9DA4E7"/>
              </a:buClr>
              <a:buFont typeface="Tahoma" pitchFamily="34" charset="0"/>
              <a:buChar char="–"/>
              <a:defRPr sz="1800"/>
            </a:lvl3pPr>
            <a:lvl4pPr>
              <a:buClr>
                <a:srgbClr val="9DA4E7"/>
              </a:buCl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userDrawn="1">
            <p:ph type="dt" sz="half" idx="10"/>
          </p:nvPr>
        </p:nvSpPr>
        <p:spPr/>
        <p:txBody>
          <a:bodyPr/>
          <a:lstStyle>
            <a:lvl1pPr>
              <a:defRPr/>
            </a:lvl1pPr>
          </a:lstStyle>
          <a:p>
            <a:pPr>
              <a:defRPr/>
            </a:pPr>
            <a:fld id="{8BF6A81E-0DB0-47F2-93C2-085CCC492D10}" type="datetime1">
              <a:rPr lang="en-US"/>
              <a:pPr>
                <a:defRPr/>
              </a:pPr>
              <a:t>6/13/2011</a:t>
            </a:fld>
            <a:endParaRPr lang="en-US" dirty="0"/>
          </a:p>
        </p:txBody>
      </p:sp>
      <p:sp>
        <p:nvSpPr>
          <p:cNvPr id="8" name="Footer Placeholder 4"/>
          <p:cNvSpPr>
            <a:spLocks noGrp="1"/>
          </p:cNvSpPr>
          <p:nvPr userDrawn="1">
            <p:ph type="ftr" sz="quarter" idx="11"/>
          </p:nvPr>
        </p:nvSpPr>
        <p:spPr/>
        <p:txBody>
          <a:bodyPr/>
          <a:lstStyle>
            <a:lvl1pPr>
              <a:defRPr/>
            </a:lvl1pPr>
          </a:lstStyle>
          <a:p>
            <a:pPr>
              <a:defRPr/>
            </a:pPr>
            <a:endParaRPr lang="en-US"/>
          </a:p>
        </p:txBody>
      </p:sp>
      <p:sp>
        <p:nvSpPr>
          <p:cNvPr id="9" name="Slide Number Placeholder 5"/>
          <p:cNvSpPr>
            <a:spLocks noGrp="1"/>
          </p:cNvSpPr>
          <p:nvPr userDrawn="1">
            <p:ph type="sldNum" sz="quarter" idx="12"/>
          </p:nvPr>
        </p:nvSpPr>
        <p:spPr/>
        <p:txBody>
          <a:bodyPr/>
          <a:lstStyle>
            <a:lvl1pPr>
              <a:defRPr/>
            </a:lvl1pPr>
          </a:lstStyle>
          <a:p>
            <a:pPr>
              <a:defRPr/>
            </a:pPr>
            <a:fld id="{7196A2C0-89A8-442B-948E-1862C9FB839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userDrawn="1">
            <p:ph type="dt" sz="half" idx="10"/>
          </p:nvPr>
        </p:nvSpPr>
        <p:spPr/>
        <p:txBody>
          <a:bodyPr/>
          <a:lstStyle>
            <a:lvl1pPr>
              <a:defRPr/>
            </a:lvl1pPr>
          </a:lstStyle>
          <a:p>
            <a:pPr>
              <a:defRPr/>
            </a:pPr>
            <a:fld id="{91D5620C-F7A1-4891-BCE1-7FF4666F44FB}" type="datetime1">
              <a:rPr lang="en-US"/>
              <a:pPr>
                <a:defRPr/>
              </a:pPr>
              <a:t>6/13/2011</a:t>
            </a:fld>
            <a:endParaRPr lang="en-US" dirty="0"/>
          </a:p>
        </p:txBody>
      </p:sp>
      <p:sp>
        <p:nvSpPr>
          <p:cNvPr id="4" name="Footer Placeholder 4"/>
          <p:cNvSpPr>
            <a:spLocks noGrp="1"/>
          </p:cNvSpPr>
          <p:nvPr userDrawn="1">
            <p:ph type="ftr" sz="quarter" idx="11"/>
          </p:nvPr>
        </p:nvSpPr>
        <p:spPr/>
        <p:txBody>
          <a:bodyPr/>
          <a:lstStyle>
            <a:lvl1pPr>
              <a:defRPr/>
            </a:lvl1pPr>
          </a:lstStyle>
          <a:p>
            <a:pPr>
              <a:defRPr/>
            </a:pPr>
            <a:endParaRPr lang="en-US"/>
          </a:p>
        </p:txBody>
      </p:sp>
      <p:sp>
        <p:nvSpPr>
          <p:cNvPr id="5" name="Slide Number Placeholder 5"/>
          <p:cNvSpPr>
            <a:spLocks noGrp="1"/>
          </p:cNvSpPr>
          <p:nvPr userDrawn="1">
            <p:ph type="sldNum" sz="quarter" idx="12"/>
          </p:nvPr>
        </p:nvSpPr>
        <p:spPr/>
        <p:txBody>
          <a:bodyPr/>
          <a:lstStyle>
            <a:lvl1pPr>
              <a:defRPr/>
            </a:lvl1pPr>
          </a:lstStyle>
          <a:p>
            <a:pPr>
              <a:defRPr/>
            </a:pPr>
            <a:fld id="{E04DDC6F-827F-492C-B422-5A12CC4FD4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2" name="Title 1"/>
          <p:cNvSpPr>
            <a:spLocks noGrp="1"/>
          </p:cNvSpPr>
          <p:nvPr>
            <p:ph type="title"/>
          </p:nvPr>
        </p:nvSpPr>
        <p:spPr>
          <a:xfrm>
            <a:off x="914400" y="2103120"/>
            <a:ext cx="7772400" cy="2286000"/>
          </a:xfrm>
        </p:spPr>
        <p:txBody>
          <a:bodyPr anchor="ctr"/>
          <a:lstStyle>
            <a:lvl1pPr algn="ctr">
              <a:defRPr sz="4000" b="1" cap="all"/>
            </a:lvl1pPr>
          </a:lstStyle>
          <a:p>
            <a:r>
              <a:rPr lang="en-US" smtClean="0"/>
              <a:t>Click to edit Master title style</a:t>
            </a:r>
            <a:endParaRPr lang="en-US" dirty="0"/>
          </a:p>
        </p:txBody>
      </p:sp>
      <p:pic>
        <p:nvPicPr>
          <p:cNvPr id="2050" name="Picture 2" descr="C:\WINNT\Profiles\Himes_D\Desktop\logo_vert.png"/>
          <p:cNvPicPr>
            <a:picLocks noChangeAspect="1" noChangeArrowheads="1"/>
          </p:cNvPicPr>
          <p:nvPr userDrawn="1"/>
        </p:nvPicPr>
        <p:blipFill>
          <a:blip r:embed="rId2" cstate="print"/>
          <a:srcRect/>
          <a:stretch>
            <a:fillRect/>
          </a:stretch>
        </p:blipFill>
        <p:spPr bwMode="auto">
          <a:xfrm>
            <a:off x="0" y="5939953"/>
            <a:ext cx="762000" cy="918047"/>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with banner)">
    <p:spTree>
      <p:nvGrpSpPr>
        <p:cNvPr id="1" name=""/>
        <p:cNvGrpSpPr/>
        <p:nvPr/>
      </p:nvGrpSpPr>
      <p:grpSpPr>
        <a:xfrm>
          <a:off x="0" y="0"/>
          <a:ext cx="0" cy="0"/>
          <a:chOff x="0" y="0"/>
          <a:chExt cx="0" cy="0"/>
        </a:xfrm>
      </p:grpSpPr>
      <p:sp>
        <p:nvSpPr>
          <p:cNvPr id="2"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3074" name="Picture 2" descr="C:\WINNT\Profiles\Himes_D\Desktop\logo_vert.png"/>
          <p:cNvPicPr>
            <a:picLocks noChangeAspect="1" noChangeArrowheads="1"/>
          </p:cNvPicPr>
          <p:nvPr userDrawn="1"/>
        </p:nvPicPr>
        <p:blipFill>
          <a:blip r:embed="rId2" cstate="print"/>
          <a:srcRect/>
          <a:stretch>
            <a:fillRect/>
          </a:stretch>
        </p:blipFill>
        <p:spPr bwMode="auto">
          <a:xfrm>
            <a:off x="0" y="5939951"/>
            <a:ext cx="762000" cy="91804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2" name="Title 1"/>
          <p:cNvSpPr>
            <a:spLocks noGrp="1"/>
          </p:cNvSpPr>
          <p:nvPr>
            <p:ph type="title"/>
          </p:nvPr>
        </p:nvSpPr>
        <p:spPr>
          <a:xfrm>
            <a:off x="914400" y="273050"/>
            <a:ext cx="3160713" cy="1162050"/>
          </a:xfrm>
        </p:spPr>
        <p:txBody>
          <a:bodyPr>
            <a:noAutofit/>
          </a:bodyPr>
          <a:lstStyle>
            <a:lvl1pPr algn="l">
              <a:defRPr sz="3600" b="1"/>
            </a:lvl1pPr>
          </a:lstStyle>
          <a:p>
            <a:r>
              <a:rPr lang="en-US" smtClean="0"/>
              <a:t>Click to edit Master title style</a:t>
            </a:r>
            <a:endParaRPr lang="en-US" dirty="0"/>
          </a:p>
        </p:txBody>
      </p:sp>
      <p:sp>
        <p:nvSpPr>
          <p:cNvPr id="3" name="Content Placeholder 2"/>
          <p:cNvSpPr>
            <a:spLocks noGrp="1"/>
          </p:cNvSpPr>
          <p:nvPr>
            <p:ph idx="1"/>
          </p:nvPr>
        </p:nvSpPr>
        <p:spPr>
          <a:xfrm>
            <a:off x="4038600" y="273050"/>
            <a:ext cx="464820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buClr>
                <a:srgbClr val="CE1126"/>
              </a:buClr>
              <a:defRPr sz="2000" baseline="0">
                <a:solidFill>
                  <a:srgbClr val="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914400" y="1435100"/>
            <a:ext cx="3160713" cy="4691063"/>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C5A24246-097C-4FE3-88CF-890C2BC7028C}" type="datetime1">
              <a:rPr lang="en-US"/>
              <a:pPr>
                <a:defRPr/>
              </a:pPr>
              <a:t>6/13/2011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3CB39CC-AE47-485B-BF4B-18D0E6D89463}" type="slidenum">
              <a:rPr lang="en-US"/>
              <a:pPr>
                <a:defRPr/>
              </a:pPr>
              <a:t>‹#›</a:t>
            </a:fld>
            <a:endParaRPr lang="en-US"/>
          </a:p>
        </p:txBody>
      </p:sp>
      <p:pic>
        <p:nvPicPr>
          <p:cNvPr id="5122" name="Picture 2" descr="C:\WINNT\Profiles\Himes_D\Desktop\logo_vert.png"/>
          <p:cNvPicPr>
            <a:picLocks noChangeAspect="1" noChangeArrowheads="1"/>
          </p:cNvPicPr>
          <p:nvPr userDrawn="1"/>
        </p:nvPicPr>
        <p:blipFill>
          <a:blip r:embed="rId2" cstate="print"/>
          <a:srcRect/>
          <a:stretch>
            <a:fillRect/>
          </a:stretch>
        </p:blipFill>
        <p:spPr bwMode="auto">
          <a:xfrm>
            <a:off x="0" y="5949883"/>
            <a:ext cx="753757" cy="908117"/>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Presentation Title">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685800" y="2895600"/>
            <a:ext cx="7797800" cy="0"/>
          </a:xfrm>
          <a:prstGeom prst="line">
            <a:avLst/>
          </a:prstGeom>
          <a:noFill/>
          <a:ln w="76200">
            <a:solidFill>
              <a:srgbClr val="CE1126"/>
            </a:solidFill>
            <a:round/>
            <a:headEnd/>
            <a:tailEnd/>
          </a:ln>
        </p:spPr>
        <p:txBody>
          <a:bodyPr anchor="ctr"/>
          <a:lstStyle/>
          <a:p>
            <a:pPr>
              <a:defRPr/>
            </a:pPr>
            <a:endParaRPr lang="en-US"/>
          </a:p>
        </p:txBody>
      </p:sp>
      <p:sp>
        <p:nvSpPr>
          <p:cNvPr id="3074" name="Rectangle 2"/>
          <p:cNvSpPr>
            <a:spLocks noGrp="1" noChangeArrowheads="1"/>
          </p:cNvSpPr>
          <p:nvPr>
            <p:ph type="ctrTitle"/>
          </p:nvPr>
        </p:nvSpPr>
        <p:spPr>
          <a:xfrm>
            <a:off x="685800" y="914400"/>
            <a:ext cx="7772400" cy="1828800"/>
          </a:xfrm>
          <a:prstGeom prst="rect">
            <a:avLst/>
          </a:prstGeom>
        </p:spPr>
        <p:txBody>
          <a:bodyPr anchor="b"/>
          <a:lstStyle>
            <a:lvl1pPr>
              <a:spcBef>
                <a:spcPts val="0"/>
              </a:spcBef>
              <a:defRPr sz="4400" baseline="0">
                <a:solidFill>
                  <a:schemeClr val="bg1"/>
                </a:solidFill>
                <a:latin typeface="Tahoma" pitchFamily="34" charset="0"/>
                <a:cs typeface="Tahoma"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371600" y="3124200"/>
            <a:ext cx="6400800" cy="3581400"/>
          </a:xfrm>
          <a:prstGeom prst="rect">
            <a:avLst/>
          </a:prstGeom>
        </p:spPr>
        <p:txBody>
          <a:bodyPr/>
          <a:lstStyle>
            <a:lvl1pPr marL="0" indent="0" algn="ctr">
              <a:spcBef>
                <a:spcPts val="0"/>
              </a:spcBef>
              <a:buFont typeface="Wingdings" pitchFamily="2" charset="2"/>
              <a:buNone/>
              <a:defRPr sz="2800">
                <a:solidFill>
                  <a:schemeClr val="bg1"/>
                </a:solidFill>
                <a:latin typeface="Tahoma" pitchFamily="34" charset="0"/>
                <a:cs typeface="Tahoma" pitchFamily="34" charset="0"/>
              </a:defRPr>
            </a:lvl1pPr>
          </a:lstStyle>
          <a:p>
            <a:r>
              <a:rPr lang="en-US" dirty="0" smtClean="0"/>
              <a:t>Click to edit Master subtitle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Info">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a:p>
        </p:txBody>
      </p:sp>
      <p:sp>
        <p:nvSpPr>
          <p:cNvPr id="4" name="Rectangle 2"/>
          <p:cNvSpPr txBox="1">
            <a:spLocks noChangeArrowheads="1"/>
          </p:cNvSpPr>
          <p:nvPr userDrawn="1"/>
        </p:nvSpPr>
        <p:spPr bwMode="auto">
          <a:xfrm>
            <a:off x="762000" y="762000"/>
            <a:ext cx="7772400" cy="914400"/>
          </a:xfrm>
          <a:prstGeom prst="rect">
            <a:avLst/>
          </a:prstGeom>
          <a:noFill/>
          <a:ln w="9525">
            <a:noFill/>
            <a:miter lim="800000"/>
            <a:headEnd/>
            <a:tailEnd/>
          </a:ln>
        </p:spPr>
        <p:txBody>
          <a:bodyPr anchor="ctr"/>
          <a:lstStyle/>
          <a:p>
            <a:pPr algn="ctr">
              <a:defRPr/>
            </a:pPr>
            <a:r>
              <a:rPr lang="en-US" sz="4400" b="1" kern="0" dirty="0">
                <a:solidFill>
                  <a:schemeClr val="bg1"/>
                </a:solidFill>
                <a:latin typeface="Verdana" pitchFamily="34" charset="0"/>
                <a:ea typeface="+mj-ea"/>
                <a:cs typeface="+mj-cs"/>
              </a:rPr>
              <a:t>Contact Information</a:t>
            </a:r>
          </a:p>
        </p:txBody>
      </p:sp>
      <p:sp>
        <p:nvSpPr>
          <p:cNvPr id="3074" name="Rectangle 2"/>
          <p:cNvSpPr>
            <a:spLocks noGrp="1" noChangeArrowheads="1"/>
          </p:cNvSpPr>
          <p:nvPr>
            <p:ph type="ctrTitle"/>
          </p:nvPr>
        </p:nvSpPr>
        <p:spPr>
          <a:xfrm>
            <a:off x="685800" y="2057400"/>
            <a:ext cx="7772400" cy="3810000"/>
          </a:xfrm>
          <a:prstGeom prst="rect">
            <a:avLst/>
          </a:prstGeom>
        </p:spPr>
        <p:txBody>
          <a:bodyPr anchor="t">
            <a:normAutofit/>
          </a:bodyPr>
          <a:lstStyle>
            <a:lvl1pPr>
              <a:lnSpc>
                <a:spcPct val="100000"/>
              </a:lnSpc>
              <a:spcBef>
                <a:spcPts val="600"/>
              </a:spcBef>
              <a:defRPr sz="4000">
                <a:solidFill>
                  <a:schemeClr val="bg1"/>
                </a:solidFill>
                <a:latin typeface="Verdana" pitchFamily="34" charset="0"/>
                <a:cs typeface="Tahoma" pitchFamily="34" charset="0"/>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2168"/>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027"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Verdana" pitchFamily="34" charset="0"/>
                <a:cs typeface="Tahoma" pitchFamily="34" charset="0"/>
              </a:defRPr>
            </a:lvl1pPr>
          </a:lstStyle>
          <a:p>
            <a:pPr>
              <a:defRPr/>
            </a:pPr>
            <a:fld id="{23E39C70-51B7-4832-AD20-F0FCC47B006F}" type="datetime1">
              <a:rPr lang="en-US"/>
              <a:pPr>
                <a:defRPr/>
              </a:pPr>
              <a:t>6/13/2011</a:t>
            </a:fld>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chemeClr val="bg1"/>
                </a:solidFill>
                <a:latin typeface="Verdana" pitchFamily="34" charset="0"/>
                <a:cs typeface="Tahoma" pitchFamily="34" charset="0"/>
              </a:defRPr>
            </a:lvl1pPr>
          </a:lstStyle>
          <a:p>
            <a:pPr>
              <a:defRPr/>
            </a:pPr>
            <a:endParaRPr lang="en-US"/>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Verdana" pitchFamily="34" charset="0"/>
                <a:cs typeface="Tahoma" pitchFamily="34" charset="0"/>
              </a:defRPr>
            </a:lvl1pPr>
          </a:lstStyle>
          <a:p>
            <a:pPr>
              <a:defRPr/>
            </a:pPr>
            <a:fld id="{45B1EE12-174B-455F-A968-386BCE9C1019}" type="slidenum">
              <a:rPr lang="en-US"/>
              <a:pPr>
                <a:defRPr/>
              </a:pPr>
              <a:t>‹#›</a:t>
            </a:fld>
            <a:endParaRPr lang="en-US" dirty="0"/>
          </a:p>
        </p:txBody>
      </p:sp>
      <p:grpSp>
        <p:nvGrpSpPr>
          <p:cNvPr id="1031" name="Group 12"/>
          <p:cNvGrpSpPr>
            <a:grpSpLocks/>
          </p:cNvGrpSpPr>
          <p:nvPr/>
        </p:nvGrpSpPr>
        <p:grpSpPr bwMode="auto">
          <a:xfrm>
            <a:off x="0" y="0"/>
            <a:ext cx="8686800" cy="6857393"/>
            <a:chOff x="-126" y="0"/>
            <a:chExt cx="8686924" cy="6857999"/>
          </a:xfrm>
        </p:grpSpPr>
        <p:sp>
          <p:nvSpPr>
            <p:cNvPr id="16" name="Text Box 26"/>
            <p:cNvSpPr txBox="1">
              <a:spLocks noChangeArrowheads="1"/>
            </p:cNvSpPr>
            <p:nvPr userDrawn="1"/>
          </p:nvSpPr>
          <p:spPr bwMode="auto">
            <a:xfrm>
              <a:off x="0" y="0"/>
              <a:ext cx="762000" cy="6857999"/>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11" name="Line 15"/>
            <p:cNvSpPr>
              <a:spLocks noChangeShapeType="1"/>
            </p:cNvSpPr>
            <p:nvPr userDrawn="1"/>
          </p:nvSpPr>
          <p:spPr bwMode="auto">
            <a:xfrm flipV="1">
              <a:off x="-126" y="1524135"/>
              <a:ext cx="8686924" cy="0"/>
            </a:xfrm>
            <a:prstGeom prst="line">
              <a:avLst/>
            </a:prstGeom>
            <a:noFill/>
            <a:ln w="76200">
              <a:solidFill>
                <a:srgbClr val="CE1126"/>
              </a:solidFill>
              <a:round/>
              <a:headEnd/>
              <a:tailEnd/>
            </a:ln>
            <a:effectLst/>
          </p:spPr>
          <p:txBody>
            <a:bodyPr anchor="ctr"/>
            <a:lstStyle/>
            <a:p>
              <a:pPr>
                <a:defRPr/>
              </a:pPr>
              <a:endParaRPr lang="en-US"/>
            </a:p>
          </p:txBody>
        </p:sp>
      </p:grpSp>
      <p:pic>
        <p:nvPicPr>
          <p:cNvPr id="2" name="Picture 2" descr="C:\WINNT\Profiles\Himes_D\Desktop\logo_vert.png"/>
          <p:cNvPicPr>
            <a:picLocks noChangeAspect="1" noChangeArrowheads="1"/>
          </p:cNvPicPr>
          <p:nvPr/>
        </p:nvPicPr>
        <p:blipFill>
          <a:blip r:embed="rId9" cstate="print"/>
          <a:srcRect/>
          <a:stretch>
            <a:fillRect/>
          </a:stretch>
        </p:blipFill>
        <p:spPr bwMode="auto">
          <a:xfrm>
            <a:off x="0" y="5943599"/>
            <a:ext cx="762000" cy="918049"/>
          </a:xfrm>
          <a:prstGeom prst="rect">
            <a:avLst/>
          </a:prstGeom>
          <a:noFill/>
        </p:spPr>
      </p:pic>
    </p:spTree>
  </p:cSld>
  <p:clrMap bg1="lt1" tx1="dk1" bg2="lt2" tx2="dk2" accent1="accent1" accent2="accent2" accent3="accent3" accent4="accent4" accent5="accent5" accent6="accent6" hlink="hlink" folHlink="folHlink"/>
  <p:sldLayoutIdLst>
    <p:sldLayoutId id="2147484052" r:id="rId1"/>
    <p:sldLayoutId id="2147484051" r:id="rId2"/>
    <p:sldLayoutId id="2147484050" r:id="rId3"/>
    <p:sldLayoutId id="2147484049" r:id="rId4"/>
    <p:sldLayoutId id="2147484053" r:id="rId5"/>
    <p:sldLayoutId id="2147484054" r:id="rId6"/>
    <p:sldLayoutId id="2147484055" r:id="rId7"/>
  </p:sldLayoutIdLst>
  <p:hf hdr="0" ftr="0" dt="0"/>
  <p:txStyles>
    <p:titleStyle>
      <a:lvl1pPr algn="ctr" rtl="0" eaLnBrk="1" fontAlgn="base" hangingPunct="1">
        <a:spcBef>
          <a:spcPct val="0"/>
        </a:spcBef>
        <a:spcAft>
          <a:spcPct val="0"/>
        </a:spcAft>
        <a:defRPr sz="4400" b="1" kern="1200">
          <a:solidFill>
            <a:schemeClr val="bg1"/>
          </a:solidFill>
          <a:latin typeface="Tahoma" pitchFamily="34" charset="0"/>
          <a:ea typeface="+mj-ea"/>
          <a:cs typeface="Tahoma" pitchFamily="34" charset="0"/>
        </a:defRPr>
      </a:lvl1pPr>
      <a:lvl2pPr algn="ctr" rtl="0" eaLnBrk="1" fontAlgn="base" hangingPunct="1">
        <a:spcBef>
          <a:spcPct val="0"/>
        </a:spcBef>
        <a:spcAft>
          <a:spcPct val="0"/>
        </a:spcAft>
        <a:defRPr sz="4400" b="1">
          <a:solidFill>
            <a:schemeClr val="bg1"/>
          </a:solidFill>
          <a:latin typeface="Tahoma" pitchFamily="34" charset="0"/>
          <a:cs typeface="Tahoma" pitchFamily="34" charset="0"/>
        </a:defRPr>
      </a:lvl2pPr>
      <a:lvl3pPr algn="ctr" rtl="0" eaLnBrk="1" fontAlgn="base" hangingPunct="1">
        <a:spcBef>
          <a:spcPct val="0"/>
        </a:spcBef>
        <a:spcAft>
          <a:spcPct val="0"/>
        </a:spcAft>
        <a:defRPr sz="4400" b="1">
          <a:solidFill>
            <a:schemeClr val="bg1"/>
          </a:solidFill>
          <a:latin typeface="Tahoma" pitchFamily="34" charset="0"/>
          <a:cs typeface="Tahoma" pitchFamily="34" charset="0"/>
        </a:defRPr>
      </a:lvl3pPr>
      <a:lvl4pPr algn="ctr" rtl="0" eaLnBrk="1" fontAlgn="base" hangingPunct="1">
        <a:spcBef>
          <a:spcPct val="0"/>
        </a:spcBef>
        <a:spcAft>
          <a:spcPct val="0"/>
        </a:spcAft>
        <a:defRPr sz="4400" b="1">
          <a:solidFill>
            <a:schemeClr val="bg1"/>
          </a:solidFill>
          <a:latin typeface="Tahoma" pitchFamily="34" charset="0"/>
          <a:cs typeface="Tahoma" pitchFamily="34" charset="0"/>
        </a:defRPr>
      </a:lvl4pPr>
      <a:lvl5pPr algn="ctr" rtl="0" eaLnBrk="1" fontAlgn="base" hangingPunct="1">
        <a:spcBef>
          <a:spcPct val="0"/>
        </a:spcBef>
        <a:spcAft>
          <a:spcPct val="0"/>
        </a:spcAft>
        <a:defRPr sz="4400" b="1">
          <a:solidFill>
            <a:schemeClr val="bg1"/>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Clr>
          <a:srgbClr val="9DA4E7"/>
        </a:buClr>
        <a:buSzPct val="80000"/>
        <a:buFont typeface="Wingdings" pitchFamily="2" charset="2"/>
        <a:buChar char=""/>
        <a:defRPr sz="3200" kern="1200">
          <a:solidFill>
            <a:schemeClr val="bg1"/>
          </a:solidFill>
          <a:latin typeface="Tahoma" pitchFamily="34" charset="0"/>
          <a:ea typeface="+mn-ea"/>
          <a:cs typeface="Tahoma" pitchFamily="34" charset="0"/>
        </a:defRPr>
      </a:lvl1pPr>
      <a:lvl2pPr marL="742950" indent="-285750" algn="l" rtl="0" eaLnBrk="1" fontAlgn="base" hangingPunct="1">
        <a:spcBef>
          <a:spcPct val="20000"/>
        </a:spcBef>
        <a:spcAft>
          <a:spcPct val="0"/>
        </a:spcAft>
        <a:buClr>
          <a:srgbClr val="9DA4E7"/>
        </a:buClr>
        <a:buFont typeface="Wingdings 3" pitchFamily="18" charset="2"/>
        <a:buChar char=""/>
        <a:defRPr sz="2800" kern="1200">
          <a:solidFill>
            <a:schemeClr val="bg1"/>
          </a:solidFill>
          <a:latin typeface="Tahoma" pitchFamily="34" charset="0"/>
          <a:ea typeface="+mn-ea"/>
          <a:cs typeface="Tahoma" pitchFamily="34" charset="0"/>
        </a:defRPr>
      </a:lvl2pPr>
      <a:lvl3pPr marL="1143000" indent="-228600" algn="l" rtl="0" eaLnBrk="1" fontAlgn="base" hangingPunct="1">
        <a:spcBef>
          <a:spcPct val="20000"/>
        </a:spcBef>
        <a:spcAft>
          <a:spcPct val="0"/>
        </a:spcAft>
        <a:buClr>
          <a:srgbClr val="9DA4E7"/>
        </a:buClr>
        <a:buFont typeface="Calibri" pitchFamily="34" charset="0"/>
        <a:buChar char="–"/>
        <a:defRPr sz="2400" kern="1200">
          <a:solidFill>
            <a:schemeClr val="bg1"/>
          </a:solidFill>
          <a:latin typeface="Tahoma" pitchFamily="34" charset="0"/>
          <a:ea typeface="+mn-ea"/>
          <a:cs typeface="Tahoma" pitchFamily="34" charset="0"/>
        </a:defRPr>
      </a:lvl3pPr>
      <a:lvl4pPr marL="1600200" indent="-228600" algn="l" rtl="0" eaLnBrk="1" fontAlgn="base" hangingPunct="1">
        <a:spcBef>
          <a:spcPct val="20000"/>
        </a:spcBef>
        <a:spcAft>
          <a:spcPct val="0"/>
        </a:spcAft>
        <a:buClr>
          <a:srgbClr val="9DA4E7"/>
        </a:buClr>
        <a:buSzPct val="125000"/>
        <a:buFont typeface="Arial" charset="0"/>
        <a:buChar char="•"/>
        <a:defRPr sz="2000" kern="1200">
          <a:solidFill>
            <a:schemeClr val="bg1"/>
          </a:solidFill>
          <a:latin typeface="Tahoma" pitchFamily="34" charset="0"/>
          <a:ea typeface="+mn-ea"/>
          <a:cs typeface="Tahoma" pitchFamily="34" charset="0"/>
        </a:defRPr>
      </a:lvl4pPr>
      <a:lvl5pPr marL="2057400" indent="-228600" algn="l" rtl="0" eaLnBrk="1" fontAlgn="base" hangingPunct="1">
        <a:spcBef>
          <a:spcPct val="20000"/>
        </a:spcBef>
        <a:spcAft>
          <a:spcPct val="0"/>
        </a:spcAft>
        <a:buClr>
          <a:srgbClr val="9DA4E7"/>
        </a:buClr>
        <a:buFont typeface="Wingdings" pitchFamily="2" charset="2"/>
        <a:buChar char="v"/>
        <a:defRPr sz="2000" kern="1200">
          <a:solidFill>
            <a:schemeClr val="bg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pic>
        <p:nvPicPr>
          <p:cNvPr id="4099" name="Picture 3" descr="C:\WINNT\Profiles\Himes_D\Desktop\logo_wide.png"/>
          <p:cNvPicPr>
            <a:picLocks noChangeAspect="1" noChangeArrowheads="1"/>
          </p:cNvPicPr>
          <p:nvPr/>
        </p:nvPicPr>
        <p:blipFill>
          <a:blip r:embed="rId4" cstate="print"/>
          <a:srcRect/>
          <a:stretch>
            <a:fillRect/>
          </a:stretch>
        </p:blipFill>
        <p:spPr bwMode="auto">
          <a:xfrm>
            <a:off x="0" y="5310884"/>
            <a:ext cx="9144000" cy="1547116"/>
          </a:xfrm>
          <a:prstGeom prst="rect">
            <a:avLst/>
          </a:prstGeom>
          <a:noFill/>
        </p:spPr>
      </p:pic>
    </p:spTree>
  </p:cSld>
  <p:clrMap bg1="lt1" tx1="dk1" bg2="lt2" tx2="dk2" accent1="accent1" accent2="accent2" accent3="accent3" accent4="accent4" accent5="accent5" accent6="accent6" hlink="hlink" folHlink="folHlink"/>
  <p:sldLayoutIdLst>
    <p:sldLayoutId id="2147484056" r:id="rId1"/>
    <p:sldLayoutId id="2147484057" r:id="rId2"/>
  </p:sldLayoutIdLst>
  <p:txStyles>
    <p:titleStyle>
      <a:lvl1pPr algn="ctr" rtl="0" eaLnBrk="0" fontAlgn="base" hangingPunct="0">
        <a:spcBef>
          <a:spcPct val="0"/>
        </a:spcBef>
        <a:spcAft>
          <a:spcPct val="0"/>
        </a:spcAft>
        <a:defRPr sz="44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3E39C70-51B7-4832-AD20-F0FCC47B006F}" type="datetime1">
              <a:rPr lang="en-US" smtClean="0"/>
              <a:pPr>
                <a:defRPr/>
              </a:pPr>
              <a:t>6/13/2011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5B1EE12-174B-455F-A968-386BCE9C101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6.xml"/><Relationship Id="rId1" Type="http://schemas.openxmlformats.org/officeDocument/2006/relationships/vmlDrawing" Target="../drawings/vmlDrawing1.vml"/><Relationship Id="rId6" Type="http://schemas.openxmlformats.org/officeDocument/2006/relationships/oleObject" Target="../embeddings/Microsoft_Office_Excel_97-2003_Worksheet4.xls"/><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5"/>
          <p:cNvSpPr>
            <a:spLocks noGrp="1"/>
          </p:cNvSpPr>
          <p:nvPr>
            <p:ph type="ctrTitle"/>
          </p:nvPr>
        </p:nvSpPr>
        <p:spPr bwMode="auto">
          <a:noFill/>
          <a:ln>
            <a:miter lim="800000"/>
            <a:headEnd/>
            <a:tailEnd/>
          </a:ln>
        </p:spPr>
        <p:txBody>
          <a:bodyPr vert="horz" wrap="square" lIns="91440" tIns="45720" rIns="91440" bIns="45720" numCol="1" anchorCtr="0" compatLnSpc="1">
            <a:prstTxWarp prst="textNoShape">
              <a:avLst/>
            </a:prstTxWarp>
          </a:bodyPr>
          <a:lstStyle/>
          <a:p>
            <a:pPr>
              <a:spcBef>
                <a:spcPct val="0"/>
              </a:spcBef>
            </a:pPr>
            <a:r>
              <a:rPr lang="en-US" sz="3600" dirty="0" smtClean="0"/>
              <a:t>Aggregate and Systemic </a:t>
            </a:r>
            <a:br>
              <a:rPr lang="en-US" sz="3600" dirty="0" smtClean="0"/>
            </a:br>
            <a:r>
              <a:rPr lang="en-US" sz="3600" dirty="0" smtClean="0"/>
              <a:t>Components of Risk </a:t>
            </a:r>
            <a:br>
              <a:rPr lang="en-US" sz="3600" dirty="0" smtClean="0"/>
            </a:br>
            <a:r>
              <a:rPr lang="en-US" sz="3600" dirty="0" smtClean="0"/>
              <a:t>in Total Survey Error Models</a:t>
            </a:r>
          </a:p>
        </p:txBody>
      </p:sp>
      <p:sp>
        <p:nvSpPr>
          <p:cNvPr id="15362" name="Text Placeholder 6"/>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ct val="0"/>
              </a:spcBef>
            </a:pPr>
            <a:r>
              <a:rPr lang="en-US" sz="2400" dirty="0" smtClean="0"/>
              <a:t>John L. Eltinge</a:t>
            </a:r>
          </a:p>
          <a:p>
            <a:pPr>
              <a:spcBef>
                <a:spcPct val="0"/>
              </a:spcBef>
            </a:pPr>
            <a:r>
              <a:rPr lang="en-US" sz="2400" dirty="0" smtClean="0"/>
              <a:t>U.S. Bureau of Labor Statistics</a:t>
            </a:r>
          </a:p>
          <a:p>
            <a:pPr>
              <a:spcBef>
                <a:spcPct val="0"/>
              </a:spcBef>
            </a:pPr>
            <a:endParaRPr lang="en-US" sz="2400" dirty="0" smtClean="0"/>
          </a:p>
          <a:p>
            <a:pPr>
              <a:spcBef>
                <a:spcPct val="0"/>
              </a:spcBef>
            </a:pPr>
            <a:r>
              <a:rPr lang="en-US" sz="2400" dirty="0" smtClean="0"/>
              <a:t>International Total Survey Error Workshop</a:t>
            </a:r>
          </a:p>
          <a:p>
            <a:pPr>
              <a:spcBef>
                <a:spcPct val="0"/>
              </a:spcBef>
            </a:pPr>
            <a:r>
              <a:rPr lang="en-US" sz="2400" dirty="0" smtClean="0"/>
              <a:t>June 20,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II.  Aggregate and Systemic Components of Survey Risk (Continued)</a:t>
            </a:r>
            <a:endParaRPr lang="en-US" sz="2400" dirty="0"/>
          </a:p>
        </p:txBody>
      </p:sp>
      <p:sp>
        <p:nvSpPr>
          <p:cNvPr id="3" name="Content Placeholder 2"/>
          <p:cNvSpPr>
            <a:spLocks noGrp="1"/>
          </p:cNvSpPr>
          <p:nvPr>
            <p:ph sz="half" idx="1"/>
          </p:nvPr>
        </p:nvSpPr>
        <p:spPr>
          <a:xfrm>
            <a:off x="914400" y="1722437"/>
            <a:ext cx="7467600" cy="5135563"/>
          </a:xfrm>
        </p:spPr>
        <p:txBody>
          <a:bodyPr>
            <a:normAutofit fontScale="25000" lnSpcReduction="20000"/>
          </a:bodyPr>
          <a:lstStyle/>
          <a:p>
            <a:pPr marL="742950" indent="-742950">
              <a:buNone/>
            </a:pPr>
            <a:r>
              <a:rPr lang="en-US" sz="7200" dirty="0" smtClean="0"/>
              <a:t>C.  Potential models for systemic risk:  </a:t>
            </a:r>
          </a:p>
          <a:p>
            <a:pPr marL="742950" indent="-742950">
              <a:buNone/>
            </a:pPr>
            <a:endParaRPr lang="en-US" sz="7200" dirty="0" smtClean="0"/>
          </a:p>
          <a:p>
            <a:pPr marL="742950" indent="-742950">
              <a:buNone/>
            </a:pPr>
            <a:r>
              <a:rPr lang="en-US" sz="7200" dirty="0" smtClean="0"/>
              <a:t>	1.  Generalized mixed linear models, e.g., </a:t>
            </a:r>
          </a:p>
          <a:p>
            <a:pPr marL="742950" indent="-742950">
              <a:buNone/>
            </a:pPr>
            <a:endParaRPr lang="en-US" sz="7200" dirty="0" smtClean="0"/>
          </a:p>
          <a:p>
            <a:pPr marL="742950" indent="-742950">
              <a:buNone/>
            </a:pPr>
            <a:r>
              <a:rPr lang="en-US" sz="7200" dirty="0" smtClean="0"/>
              <a:t>			</a:t>
            </a:r>
            <a:r>
              <a:rPr lang="en-US" sz="7200" dirty="0" err="1" smtClean="0"/>
              <a:t>Y_ij</a:t>
            </a:r>
            <a:r>
              <a:rPr lang="en-US" sz="7200" dirty="0" smtClean="0"/>
              <a:t> = </a:t>
            </a:r>
            <a:r>
              <a:rPr lang="en-US" sz="7200" dirty="0" err="1" smtClean="0"/>
              <a:t>X_ij</a:t>
            </a:r>
            <a:r>
              <a:rPr lang="en-US" sz="7200" dirty="0" smtClean="0"/>
              <a:t> A + </a:t>
            </a:r>
            <a:r>
              <a:rPr lang="en-US" sz="7200" dirty="0" err="1" smtClean="0"/>
              <a:t>Z_ij</a:t>
            </a:r>
            <a:r>
              <a:rPr lang="en-US" sz="7200" dirty="0" smtClean="0"/>
              <a:t> B + </a:t>
            </a:r>
            <a:r>
              <a:rPr lang="en-US" sz="7200" dirty="0" err="1" smtClean="0"/>
              <a:t>u_i</a:t>
            </a:r>
            <a:r>
              <a:rPr lang="en-US" sz="7200" dirty="0" smtClean="0"/>
              <a:t> + </a:t>
            </a:r>
            <a:r>
              <a:rPr lang="en-US" sz="7200" dirty="0" err="1" smtClean="0"/>
              <a:t>e_ij</a:t>
            </a:r>
            <a:endParaRPr lang="en-US" sz="7200" dirty="0" smtClean="0"/>
          </a:p>
          <a:p>
            <a:pPr marL="742950" indent="-742950">
              <a:buNone/>
            </a:pPr>
            <a:endParaRPr lang="en-US" sz="7200" dirty="0" smtClean="0"/>
          </a:p>
          <a:p>
            <a:pPr marL="742950" indent="-742950">
              <a:buNone/>
            </a:pPr>
            <a:r>
              <a:rPr lang="en-US" sz="7200" dirty="0" smtClean="0"/>
              <a:t>			X:  Design variables</a:t>
            </a:r>
          </a:p>
          <a:p>
            <a:pPr marL="742950" indent="-742950">
              <a:buNone/>
            </a:pPr>
            <a:r>
              <a:rPr lang="en-US" sz="7200" dirty="0" smtClean="0"/>
              <a:t>		</a:t>
            </a:r>
          </a:p>
          <a:p>
            <a:pPr marL="742950" indent="-742950">
              <a:buNone/>
            </a:pPr>
            <a:r>
              <a:rPr lang="en-US" sz="7200" dirty="0" smtClean="0"/>
              <a:t>			Z:  Observed </a:t>
            </a:r>
            <a:r>
              <a:rPr lang="en-US" sz="7200" dirty="0" err="1" smtClean="0"/>
              <a:t>paradata</a:t>
            </a:r>
            <a:endParaRPr lang="en-US" sz="7200" dirty="0" smtClean="0"/>
          </a:p>
          <a:p>
            <a:pPr marL="742950" indent="-742950">
              <a:buNone/>
            </a:pPr>
            <a:endParaRPr lang="en-US" sz="7200" dirty="0" smtClean="0"/>
          </a:p>
          <a:p>
            <a:pPr marL="742950" indent="-742950">
              <a:buNone/>
            </a:pPr>
            <a:r>
              <a:rPr lang="en-US" sz="7200" dirty="0" smtClean="0"/>
              <a:t>			A, B:  Coefficient vectors</a:t>
            </a:r>
          </a:p>
          <a:p>
            <a:pPr marL="742950" indent="-742950">
              <a:buNone/>
            </a:pPr>
            <a:r>
              <a:rPr lang="en-US" sz="7200" dirty="0" smtClean="0"/>
              <a:t>			</a:t>
            </a:r>
          </a:p>
          <a:p>
            <a:pPr marL="742950" indent="-742950">
              <a:buNone/>
            </a:pPr>
            <a:r>
              <a:rPr lang="en-US" sz="7200" dirty="0" smtClean="0"/>
              <a:t>			</a:t>
            </a:r>
            <a:r>
              <a:rPr lang="en-US" sz="7200" dirty="0" err="1" smtClean="0"/>
              <a:t>u_i</a:t>
            </a:r>
            <a:r>
              <a:rPr lang="en-US" sz="7200" dirty="0" smtClean="0"/>
              <a:t>:  Regional or other coarse random effects</a:t>
            </a:r>
          </a:p>
          <a:p>
            <a:pPr marL="742950" indent="-742950">
              <a:buNone/>
            </a:pPr>
            <a:endParaRPr lang="en-US" sz="7200" dirty="0" smtClean="0"/>
          </a:p>
          <a:p>
            <a:pPr marL="742950" indent="-742950">
              <a:buNone/>
            </a:pPr>
            <a:r>
              <a:rPr lang="en-US" sz="7200" dirty="0" smtClean="0"/>
              <a:t>			</a:t>
            </a:r>
            <a:r>
              <a:rPr lang="en-US" sz="7200" dirty="0" err="1" smtClean="0"/>
              <a:t>e_ij</a:t>
            </a:r>
            <a:r>
              <a:rPr lang="en-US" sz="7200" dirty="0" smtClean="0"/>
              <a:t>:  Deviation specific to unit j in region I</a:t>
            </a:r>
          </a:p>
          <a:p>
            <a:pPr marL="742950" indent="-742950">
              <a:buNone/>
            </a:pPr>
            <a:endParaRPr lang="en-US" sz="7200" dirty="0" smtClean="0"/>
          </a:p>
          <a:p>
            <a:pPr marL="742950" indent="-742950">
              <a:buNone/>
            </a:pPr>
            <a:r>
              <a:rPr lang="en-US" sz="7200" dirty="0" smtClean="0"/>
              <a:t>		    Reflect systemic effects in coefficients A, B </a:t>
            </a:r>
          </a:p>
          <a:p>
            <a:pPr marL="742950" indent="-742950">
              <a:buNone/>
            </a:pPr>
            <a:r>
              <a:rPr lang="en-US" sz="7200" dirty="0" smtClean="0"/>
              <a:t>		    or coarse random effect </a:t>
            </a:r>
            <a:r>
              <a:rPr lang="en-US" sz="7200" dirty="0" err="1" smtClean="0"/>
              <a:t>u_i</a:t>
            </a:r>
            <a:endParaRPr lang="en-US" sz="7200" dirty="0" smtClean="0"/>
          </a:p>
          <a:p>
            <a:pPr marL="742950" indent="-742950">
              <a:buNone/>
            </a:pPr>
            <a:endParaRPr lang="en-US" sz="4300" dirty="0" smtClean="0"/>
          </a:p>
          <a:p>
            <a:pPr marL="742950" indent="-742950">
              <a:buNone/>
            </a:pPr>
            <a:endParaRPr lang="en-US" sz="2400" dirty="0" smtClean="0"/>
          </a:p>
          <a:p>
            <a:pPr marL="742950" indent="-742950">
              <a:buNone/>
            </a:pPr>
            <a:r>
              <a:rPr lang="en-US" sz="2400" dirty="0" smtClean="0"/>
              <a:t>	</a:t>
            </a:r>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10</a:t>
            </a:fld>
            <a:endParaRPr lang="en-US" dirty="0"/>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3" name="Rectangle 3"/>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II.  </a:t>
            </a:r>
            <a:r>
              <a:rPr lang="en-US" sz="2400" smtClean="0"/>
              <a:t>Aggregate and Systemic Components of Survey Risk (Continued)</a:t>
            </a:r>
            <a:endParaRPr lang="en-US" sz="2400" dirty="0"/>
          </a:p>
        </p:txBody>
      </p:sp>
      <p:sp>
        <p:nvSpPr>
          <p:cNvPr id="3" name="Content Placeholder 2"/>
          <p:cNvSpPr>
            <a:spLocks noGrp="1"/>
          </p:cNvSpPr>
          <p:nvPr>
            <p:ph sz="half" idx="1"/>
          </p:nvPr>
        </p:nvSpPr>
        <p:spPr>
          <a:xfrm>
            <a:off x="914400" y="1722437"/>
            <a:ext cx="7467600" cy="5135563"/>
          </a:xfrm>
        </p:spPr>
        <p:txBody>
          <a:bodyPr>
            <a:normAutofit/>
          </a:bodyPr>
          <a:lstStyle/>
          <a:p>
            <a:pPr marL="742950" indent="-742950">
              <a:buNone/>
            </a:pPr>
            <a:r>
              <a:rPr lang="en-US" sz="2400" dirty="0" smtClean="0"/>
              <a:t>2. Hierarchical </a:t>
            </a:r>
            <a:r>
              <a:rPr lang="en-US" sz="2400" dirty="0" err="1" smtClean="0"/>
              <a:t>Bayes</a:t>
            </a:r>
            <a:r>
              <a:rPr lang="en-US" sz="2400" dirty="0" smtClean="0"/>
              <a:t> models</a:t>
            </a:r>
          </a:p>
          <a:p>
            <a:pPr marL="742950" indent="-742950">
              <a:buNone/>
            </a:pPr>
            <a:endParaRPr lang="en-US" sz="2400" dirty="0" smtClean="0"/>
          </a:p>
          <a:p>
            <a:pPr marL="742950" indent="-742950">
              <a:buNone/>
            </a:pPr>
            <a:r>
              <a:rPr lang="en-US" sz="2400" dirty="0" smtClean="0"/>
              <a:t>3. Life-testing models for identification of software problems</a:t>
            </a:r>
          </a:p>
          <a:p>
            <a:pPr marL="742950" indent="-742950">
              <a:buNone/>
            </a:pPr>
            <a:endParaRPr lang="en-US" sz="2400" dirty="0" smtClean="0"/>
          </a:p>
          <a:p>
            <a:pPr marL="742950" indent="-742950">
              <a:buNone/>
            </a:pPr>
            <a:r>
              <a:rPr lang="en-US" sz="2400" dirty="0" smtClean="0"/>
              <a:t>4.  For all potential models, issues with</a:t>
            </a:r>
          </a:p>
          <a:p>
            <a:pPr marL="742950" indent="-742950">
              <a:buNone/>
            </a:pPr>
            <a:endParaRPr lang="en-US" sz="2400" dirty="0" smtClean="0"/>
          </a:p>
          <a:p>
            <a:pPr marL="742950" indent="-742950">
              <a:buNone/>
            </a:pPr>
            <a:r>
              <a:rPr lang="en-US" sz="2400" dirty="0" smtClean="0"/>
              <a:t>	a.  Model identification information</a:t>
            </a:r>
            <a:endParaRPr lang="en-US" sz="2400" dirty="0" smtClean="0"/>
          </a:p>
          <a:p>
            <a:pPr marL="742950" indent="-742950">
              <a:buNone/>
            </a:pPr>
            <a:r>
              <a:rPr lang="en-US" sz="2400" dirty="0" smtClean="0"/>
              <a:t>	</a:t>
            </a:r>
            <a:endParaRPr lang="en-US" sz="2400" dirty="0" smtClean="0"/>
          </a:p>
          <a:p>
            <a:pPr marL="742950" indent="-742950">
              <a:buNone/>
            </a:pPr>
            <a:r>
              <a:rPr lang="en-US" sz="2400" dirty="0" smtClean="0"/>
              <a:t>	</a:t>
            </a:r>
            <a:r>
              <a:rPr lang="en-US" sz="2400" dirty="0" smtClean="0"/>
              <a:t>b.  Limited effective sample sizes</a:t>
            </a:r>
          </a:p>
          <a:p>
            <a:pPr marL="742950" indent="-742950">
              <a:buNone/>
            </a:pPr>
            <a:endParaRPr lang="en-US" sz="2400" dirty="0" smtClean="0"/>
          </a:p>
          <a:p>
            <a:pPr marL="742950" indent="-742950">
              <a:buNone/>
            </a:pPr>
            <a:endParaRPr lang="en-US" sz="2400" dirty="0" smtClean="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11</a:t>
            </a:fld>
            <a:endParaRPr lang="en-US" dirty="0"/>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3" name="Rectangle 3"/>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III.  Impact of, and Recovery from, Systemic Errors</a:t>
            </a:r>
            <a:endParaRPr lang="en-US" sz="3200" dirty="0"/>
          </a:p>
        </p:txBody>
      </p:sp>
      <p:sp>
        <p:nvSpPr>
          <p:cNvPr id="3" name="Content Placeholder 2"/>
          <p:cNvSpPr>
            <a:spLocks noGrp="1"/>
          </p:cNvSpPr>
          <p:nvPr>
            <p:ph sz="half" idx="1"/>
          </p:nvPr>
        </p:nvSpPr>
        <p:spPr>
          <a:xfrm>
            <a:off x="914400" y="1722437"/>
            <a:ext cx="7543800" cy="4525963"/>
          </a:xfrm>
        </p:spPr>
        <p:txBody>
          <a:bodyPr>
            <a:normAutofit fontScale="92500"/>
          </a:bodyPr>
          <a:lstStyle/>
          <a:p>
            <a:pPr marL="457200" indent="-457200">
              <a:buNone/>
            </a:pPr>
            <a:r>
              <a:rPr lang="en-US" sz="2400" dirty="0" smtClean="0"/>
              <a:t>A.  Four Possible Outcomes from Systemic Error</a:t>
            </a:r>
          </a:p>
          <a:p>
            <a:pPr marL="457200" indent="-457200">
              <a:buNone/>
            </a:pPr>
            <a:endParaRPr lang="en-US" sz="2400" dirty="0" smtClean="0"/>
          </a:p>
          <a:p>
            <a:pPr marL="457200" indent="-457200">
              <a:buNone/>
            </a:pPr>
            <a:r>
              <a:rPr lang="en-US" sz="2400" dirty="0" smtClean="0"/>
              <a:t>	1.  Perfect resilience</a:t>
            </a:r>
          </a:p>
          <a:p>
            <a:pPr marL="457200" indent="-457200">
              <a:buNone/>
            </a:pPr>
            <a:endParaRPr lang="en-US" sz="2400" dirty="0" smtClean="0"/>
          </a:p>
          <a:p>
            <a:pPr marL="457200" indent="-457200">
              <a:buNone/>
            </a:pPr>
            <a:r>
              <a:rPr lang="en-US" sz="2400" dirty="0" smtClean="0"/>
              <a:t>	2.  Substantial degradation in quality </a:t>
            </a:r>
          </a:p>
          <a:p>
            <a:pPr marL="457200" indent="-457200">
              <a:buNone/>
            </a:pPr>
            <a:r>
              <a:rPr lang="en-US" sz="2400" dirty="0" smtClean="0"/>
              <a:t>		with slow recovery</a:t>
            </a:r>
          </a:p>
          <a:p>
            <a:pPr marL="457200" indent="-457200">
              <a:buAutoNum type="arabicPeriod"/>
            </a:pPr>
            <a:endParaRPr lang="en-US" sz="2400" dirty="0" smtClean="0"/>
          </a:p>
          <a:p>
            <a:pPr marL="457200" indent="-457200">
              <a:buNone/>
            </a:pPr>
            <a:r>
              <a:rPr lang="en-US" sz="2400" dirty="0" smtClean="0"/>
              <a:t>	3.  Moderate degradation, again with slow recovery</a:t>
            </a:r>
          </a:p>
          <a:p>
            <a:pPr marL="457200" indent="-457200">
              <a:buNone/>
            </a:pPr>
            <a:endParaRPr lang="en-US" sz="2400" dirty="0" smtClean="0"/>
          </a:p>
          <a:p>
            <a:pPr marL="457200" indent="-457200">
              <a:buNone/>
            </a:pPr>
            <a:r>
              <a:rPr lang="en-US" sz="2400" dirty="0" smtClean="0"/>
              <a:t>	4.  Substantial degradation with rapid recovery </a:t>
            </a:r>
          </a:p>
          <a:p>
            <a:pPr marL="457200" indent="-457200">
              <a:buNone/>
            </a:pPr>
            <a:r>
              <a:rPr lang="en-US" sz="2400" dirty="0" smtClean="0"/>
              <a:t>		(cf. literature on “recoverable computing”)</a:t>
            </a:r>
            <a:endParaRPr lang="en-US" sz="2400" dirty="0"/>
          </a:p>
        </p:txBody>
      </p:sp>
      <p:sp>
        <p:nvSpPr>
          <p:cNvPr id="4" name="Content Placeholder 3"/>
          <p:cNvSpPr>
            <a:spLocks noGrp="1"/>
          </p:cNvSpPr>
          <p:nvPr>
            <p:ph sz="half" idx="2"/>
          </p:nvPr>
        </p:nvSpPr>
        <p:spPr>
          <a:xfrm flipH="1">
            <a:off x="8671559" y="1722437"/>
            <a:ext cx="45719"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Line 5"/>
          <p:cNvSpPr>
            <a:spLocks noChangeShapeType="1"/>
          </p:cNvSpPr>
          <p:nvPr/>
        </p:nvSpPr>
        <p:spPr bwMode="auto">
          <a:xfrm>
            <a:off x="4419600" y="0"/>
            <a:ext cx="0" cy="0"/>
          </a:xfrm>
          <a:prstGeom prst="line">
            <a:avLst/>
          </a:prstGeom>
          <a:noFill/>
          <a:ln w="9525">
            <a:solidFill>
              <a:schemeClr val="tx1"/>
            </a:solidFill>
            <a:round/>
            <a:headEnd/>
            <a:tailEnd/>
          </a:ln>
          <a:effectLst/>
        </p:spPr>
        <p:txBody>
          <a:bodyPr/>
          <a:lstStyle/>
          <a:p>
            <a:endParaRPr lang="en-US"/>
          </a:p>
        </p:txBody>
      </p:sp>
      <p:sp>
        <p:nvSpPr>
          <p:cNvPr id="2058" name="Line 10"/>
          <p:cNvSpPr>
            <a:spLocks noChangeShapeType="1"/>
          </p:cNvSpPr>
          <p:nvPr/>
        </p:nvSpPr>
        <p:spPr bwMode="auto">
          <a:xfrm>
            <a:off x="4648200" y="0"/>
            <a:ext cx="0" cy="6858000"/>
          </a:xfrm>
          <a:prstGeom prst="line">
            <a:avLst/>
          </a:prstGeom>
          <a:noFill/>
          <a:ln w="9525">
            <a:solidFill>
              <a:schemeClr val="tx1"/>
            </a:solidFill>
            <a:round/>
            <a:headEnd/>
            <a:tailEnd/>
          </a:ln>
          <a:effectLst/>
        </p:spPr>
        <p:txBody>
          <a:bodyPr/>
          <a:lstStyle/>
          <a:p>
            <a:endParaRPr lang="en-US"/>
          </a:p>
        </p:txBody>
      </p:sp>
      <p:sp>
        <p:nvSpPr>
          <p:cNvPr id="2059" name="Line 11"/>
          <p:cNvSpPr>
            <a:spLocks noChangeShapeType="1"/>
          </p:cNvSpPr>
          <p:nvPr/>
        </p:nvSpPr>
        <p:spPr bwMode="auto">
          <a:xfrm>
            <a:off x="0" y="3276600"/>
            <a:ext cx="9144000" cy="0"/>
          </a:xfrm>
          <a:prstGeom prst="line">
            <a:avLst/>
          </a:prstGeom>
          <a:noFill/>
          <a:ln w="9525">
            <a:solidFill>
              <a:schemeClr val="tx1"/>
            </a:solidFill>
            <a:round/>
            <a:headEnd/>
            <a:tailEnd/>
          </a:ln>
          <a:effectLst/>
        </p:spPr>
        <p:txBody>
          <a:bodyPr/>
          <a:lstStyle/>
          <a:p>
            <a:endParaRPr lang="en-US"/>
          </a:p>
        </p:txBody>
      </p:sp>
      <p:graphicFrame>
        <p:nvGraphicFramePr>
          <p:cNvPr id="2060" name="Object 12"/>
          <p:cNvGraphicFramePr>
            <a:graphicFrameLocks noChangeAspect="1"/>
          </p:cNvGraphicFramePr>
          <p:nvPr/>
        </p:nvGraphicFramePr>
        <p:xfrm>
          <a:off x="0" y="0"/>
          <a:ext cx="4629150" cy="3533775"/>
        </p:xfrm>
        <a:graphic>
          <a:graphicData uri="http://schemas.openxmlformats.org/presentationml/2006/ole">
            <p:oleObj spid="_x0000_s1026" name="Chart" r:id="rId3" imgW="5257755" imgH="4019567" progId="Excel.Sheet.8">
              <p:embed/>
            </p:oleObj>
          </a:graphicData>
        </a:graphic>
      </p:graphicFrame>
      <p:graphicFrame>
        <p:nvGraphicFramePr>
          <p:cNvPr id="2061" name="Object 13"/>
          <p:cNvGraphicFramePr>
            <a:graphicFrameLocks noChangeAspect="1"/>
          </p:cNvGraphicFramePr>
          <p:nvPr/>
        </p:nvGraphicFramePr>
        <p:xfrm>
          <a:off x="4648200" y="0"/>
          <a:ext cx="4495800" cy="3276600"/>
        </p:xfrm>
        <a:graphic>
          <a:graphicData uri="http://schemas.openxmlformats.org/presentationml/2006/ole">
            <p:oleObj spid="_x0000_s1027" name="Chart" r:id="rId4" imgW="5562736" imgH="4267381" progId="Excel.Sheet.8">
              <p:embed/>
            </p:oleObj>
          </a:graphicData>
        </a:graphic>
      </p:graphicFrame>
      <p:graphicFrame>
        <p:nvGraphicFramePr>
          <p:cNvPr id="2062" name="Object 14"/>
          <p:cNvGraphicFramePr>
            <a:graphicFrameLocks noChangeAspect="1"/>
          </p:cNvGraphicFramePr>
          <p:nvPr/>
        </p:nvGraphicFramePr>
        <p:xfrm>
          <a:off x="0" y="3276600"/>
          <a:ext cx="4648200" cy="3581400"/>
        </p:xfrm>
        <a:graphic>
          <a:graphicData uri="http://schemas.openxmlformats.org/presentationml/2006/ole">
            <p:oleObj spid="_x0000_s1028" name="Chart" r:id="rId5" imgW="5105445" imgH="3895660" progId="Excel.Sheet.8">
              <p:embed/>
            </p:oleObj>
          </a:graphicData>
        </a:graphic>
      </p:graphicFrame>
      <p:graphicFrame>
        <p:nvGraphicFramePr>
          <p:cNvPr id="2063" name="Object 15"/>
          <p:cNvGraphicFramePr>
            <a:graphicFrameLocks noChangeAspect="1"/>
          </p:cNvGraphicFramePr>
          <p:nvPr/>
        </p:nvGraphicFramePr>
        <p:xfrm>
          <a:off x="4648200" y="3276600"/>
          <a:ext cx="4495800" cy="3581400"/>
        </p:xfrm>
        <a:graphic>
          <a:graphicData uri="http://schemas.openxmlformats.org/presentationml/2006/ole">
            <p:oleObj spid="_x0000_s1029" name="Chart" r:id="rId6" imgW="5562736" imgH="4267381" progId="Excel.Sheet.8">
              <p:embed/>
            </p:oleObj>
          </a:graphicData>
        </a:graphic>
      </p:graphicFrame>
      <p:sp>
        <p:nvSpPr>
          <p:cNvPr id="2064" name="Line 16"/>
          <p:cNvSpPr>
            <a:spLocks noChangeShapeType="1"/>
          </p:cNvSpPr>
          <p:nvPr/>
        </p:nvSpPr>
        <p:spPr bwMode="auto">
          <a:xfrm>
            <a:off x="0" y="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III.  Impact of, and Recovery from, Systemic Errors (Continued)</a:t>
            </a:r>
            <a:endParaRPr lang="en-US" sz="3200" dirty="0"/>
          </a:p>
        </p:txBody>
      </p:sp>
      <p:sp>
        <p:nvSpPr>
          <p:cNvPr id="3" name="Content Placeholder 2"/>
          <p:cNvSpPr>
            <a:spLocks noGrp="1"/>
          </p:cNvSpPr>
          <p:nvPr>
            <p:ph sz="half" idx="1"/>
          </p:nvPr>
        </p:nvSpPr>
        <p:spPr>
          <a:xfrm>
            <a:off x="914400" y="1722437"/>
            <a:ext cx="7543800" cy="4525963"/>
          </a:xfrm>
        </p:spPr>
        <p:txBody>
          <a:bodyPr>
            <a:normAutofit lnSpcReduction="10000"/>
          </a:bodyPr>
          <a:lstStyle/>
          <a:p>
            <a:pPr marL="514350" indent="-514350">
              <a:buNone/>
            </a:pPr>
            <a:r>
              <a:rPr lang="en-US" dirty="0" smtClean="0"/>
              <a:t>B.  Features of outcomes in the four graphs arising from:</a:t>
            </a:r>
          </a:p>
          <a:p>
            <a:pPr marL="514350" indent="-514350">
              <a:buNone/>
            </a:pPr>
            <a:endParaRPr lang="en-US" dirty="0" smtClean="0"/>
          </a:p>
          <a:p>
            <a:pPr marL="514350" indent="-514350">
              <a:buNone/>
            </a:pPr>
            <a:r>
              <a:rPr lang="en-US" dirty="0" smtClean="0"/>
              <a:t>	1.  Population characteristics (e.g., decay 		 rate of systemic shocks)</a:t>
            </a:r>
          </a:p>
          <a:p>
            <a:pPr marL="514350" indent="-514350">
              <a:buNone/>
            </a:pPr>
            <a:endParaRPr lang="en-US" dirty="0" smtClean="0"/>
          </a:p>
          <a:p>
            <a:pPr marL="514350" indent="-514350">
              <a:buNone/>
            </a:pPr>
            <a:r>
              <a:rPr lang="en-US" dirty="0" smtClean="0"/>
              <a:t>	2.  Survey design (design features to buffer 	 systemic shocks)</a:t>
            </a:r>
          </a:p>
          <a:p>
            <a:pPr marL="514350" indent="-514350">
              <a:buAutoNum type="arabicPeriod" startAt="2"/>
            </a:pPr>
            <a:endParaRPr lang="en-US" dirty="0" smtClean="0"/>
          </a:p>
          <a:p>
            <a:pPr marL="514350" indent="-514350">
              <a:buNone/>
            </a:pPr>
            <a:r>
              <a:rPr lang="en-US" dirty="0" smtClean="0"/>
              <a:t>	3.  Ad hoc direct intervention</a:t>
            </a:r>
          </a:p>
          <a:p>
            <a:pPr marL="514350" indent="-514350">
              <a:buAutoNum type="arabicPeriod"/>
            </a:pPr>
            <a:endParaRPr lang="en-US" dirty="0" smtClean="0"/>
          </a:p>
          <a:p>
            <a:pPr marL="514350" indent="-514350">
              <a:buNone/>
            </a:pPr>
            <a:endParaRPr lang="en-US" dirty="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IV. Adjusting Design Features to Account for Systemic Error Components</a:t>
            </a:r>
            <a:endParaRPr lang="en-US" sz="2400" dirty="0"/>
          </a:p>
        </p:txBody>
      </p:sp>
      <p:sp>
        <p:nvSpPr>
          <p:cNvPr id="3" name="Content Placeholder 2"/>
          <p:cNvSpPr>
            <a:spLocks noGrp="1"/>
          </p:cNvSpPr>
          <p:nvPr>
            <p:ph sz="half" idx="1"/>
          </p:nvPr>
        </p:nvSpPr>
        <p:spPr>
          <a:xfrm>
            <a:off x="914400" y="1722437"/>
            <a:ext cx="7467600" cy="4830763"/>
          </a:xfrm>
        </p:spPr>
        <p:txBody>
          <a:bodyPr>
            <a:normAutofit fontScale="92500" lnSpcReduction="20000"/>
          </a:bodyPr>
          <a:lstStyle/>
          <a:p>
            <a:pPr marL="514350" indent="-514350">
              <a:buNone/>
            </a:pPr>
            <a:r>
              <a:rPr lang="en-US" dirty="0" smtClean="0"/>
              <a:t>A.  Potential Goals:  </a:t>
            </a:r>
          </a:p>
          <a:p>
            <a:pPr marL="514350" indent="-514350">
              <a:buNone/>
            </a:pPr>
            <a:endParaRPr lang="en-US" dirty="0" smtClean="0"/>
          </a:p>
          <a:p>
            <a:pPr marL="514350" indent="-514350">
              <a:buNone/>
            </a:pPr>
            <a:r>
              <a:rPr lang="en-US" dirty="0" smtClean="0"/>
              <a:t>	1.  Prevent systemic errors from arising</a:t>
            </a:r>
          </a:p>
          <a:p>
            <a:pPr marL="514350" indent="-514350">
              <a:buNone/>
            </a:pPr>
            <a:endParaRPr lang="en-US" dirty="0" smtClean="0"/>
          </a:p>
          <a:p>
            <a:pPr marL="514350" indent="-514350">
              <a:buNone/>
            </a:pPr>
            <a:r>
              <a:rPr lang="en-US" dirty="0" smtClean="0"/>
              <a:t>	2.  Limit the effects of systemic </a:t>
            </a:r>
            <a:r>
              <a:rPr lang="en-US" dirty="0" smtClean="0"/>
              <a:t>errors in 	 current production sample (cf. discussion 	 of weighting methods that are robust 	 against model misspecification)</a:t>
            </a:r>
          </a:p>
          <a:p>
            <a:pPr marL="514350" indent="-514350">
              <a:buNone/>
            </a:pPr>
            <a:endParaRPr lang="en-US" dirty="0" smtClean="0"/>
          </a:p>
          <a:p>
            <a:pPr marL="514350" indent="-514350">
              <a:buNone/>
            </a:pPr>
            <a:r>
              <a:rPr lang="en-US" dirty="0" smtClean="0"/>
              <a:t>	3.  Timely identification of, and direct 	  	 adjustment for, systemic </a:t>
            </a:r>
            <a:r>
              <a:rPr lang="en-US" dirty="0" smtClean="0"/>
              <a:t>errors </a:t>
            </a:r>
            <a:endParaRPr lang="en-US" dirty="0" smtClean="0"/>
          </a:p>
          <a:p>
            <a:pPr marL="514350" indent="-514350">
              <a:buNone/>
            </a:pPr>
            <a:r>
              <a:rPr lang="en-US" smtClean="0"/>
              <a:t>	</a:t>
            </a:r>
            <a:r>
              <a:rPr lang="en-US" smtClean="0"/>
              <a:t>	 (</a:t>
            </a:r>
            <a:r>
              <a:rPr lang="en-US" smtClean="0"/>
              <a:t>cf</a:t>
            </a:r>
            <a:r>
              <a:rPr lang="en-US" smtClean="0"/>
              <a:t>. </a:t>
            </a:r>
            <a:r>
              <a:rPr lang="en-US" dirty="0" smtClean="0"/>
              <a:t>responsive </a:t>
            </a:r>
            <a:r>
              <a:rPr lang="en-US" dirty="0" smtClean="0"/>
              <a:t>or </a:t>
            </a:r>
            <a:r>
              <a:rPr lang="en-US" dirty="0" smtClean="0"/>
              <a:t>multi-phase </a:t>
            </a:r>
            <a:r>
              <a:rPr lang="en-US" dirty="0" smtClean="0"/>
              <a:t>designs)</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IV. Adjusting Design Features to Account for Systemic Error Components (Continued)</a:t>
            </a:r>
            <a:endParaRPr lang="en-US" sz="2400" dirty="0"/>
          </a:p>
        </p:txBody>
      </p:sp>
      <p:sp>
        <p:nvSpPr>
          <p:cNvPr id="3" name="Content Placeholder 2"/>
          <p:cNvSpPr>
            <a:spLocks noGrp="1"/>
          </p:cNvSpPr>
          <p:nvPr>
            <p:ph sz="half" idx="1"/>
          </p:nvPr>
        </p:nvSpPr>
        <p:spPr>
          <a:xfrm>
            <a:off x="914400" y="1722437"/>
            <a:ext cx="7467600" cy="4754563"/>
          </a:xfrm>
        </p:spPr>
        <p:txBody>
          <a:bodyPr>
            <a:normAutofit/>
          </a:bodyPr>
          <a:lstStyle/>
          <a:p>
            <a:pPr marL="514350" indent="-514350">
              <a:buNone/>
            </a:pPr>
            <a:r>
              <a:rPr lang="en-US" dirty="0" smtClean="0"/>
              <a:t>B.  Tools to Prevent, or Reduce the Impact of, </a:t>
            </a:r>
          </a:p>
          <a:p>
            <a:pPr marL="514350" indent="-514350">
              <a:buNone/>
            </a:pPr>
            <a:r>
              <a:rPr lang="en-US" dirty="0" smtClean="0"/>
              <a:t>	Systemic Errors  </a:t>
            </a:r>
          </a:p>
          <a:p>
            <a:pPr marL="514350" indent="-514350">
              <a:buNone/>
            </a:pPr>
            <a:endParaRPr lang="en-US" dirty="0" smtClean="0"/>
          </a:p>
          <a:p>
            <a:pPr marL="514350" indent="-514350">
              <a:buNone/>
            </a:pPr>
            <a:r>
              <a:rPr lang="en-US" dirty="0" smtClean="0"/>
              <a:t>	(cf.  “The Three Es” of Risk Management)  </a:t>
            </a:r>
          </a:p>
          <a:p>
            <a:pPr marL="514350" indent="-514350">
              <a:buNone/>
            </a:pPr>
            <a:endParaRPr lang="en-US" dirty="0" smtClean="0"/>
          </a:p>
          <a:p>
            <a:pPr marL="514350" indent="-514350">
              <a:buNone/>
            </a:pPr>
            <a:r>
              <a:rPr lang="en-US" dirty="0" smtClean="0"/>
              <a:t>	1. Enforcement</a:t>
            </a:r>
          </a:p>
          <a:p>
            <a:pPr marL="514350" indent="-514350">
              <a:buNone/>
            </a:pPr>
            <a:r>
              <a:rPr lang="en-US" dirty="0" smtClean="0"/>
              <a:t>		- Formal management directives</a:t>
            </a:r>
          </a:p>
          <a:p>
            <a:pPr marL="514350" indent="-514350">
              <a:buNone/>
            </a:pPr>
            <a:r>
              <a:rPr lang="en-US" dirty="0" smtClean="0"/>
              <a:t>		- Incentive structures in organization</a:t>
            </a:r>
            <a:endParaRPr lang="en-US" dirty="0"/>
          </a:p>
        </p:txBody>
      </p:sp>
      <p:sp>
        <p:nvSpPr>
          <p:cNvPr id="4" name="Content Placeholder 3"/>
          <p:cNvSpPr>
            <a:spLocks noGrp="1"/>
          </p:cNvSpPr>
          <p:nvPr>
            <p:ph sz="half" idx="2"/>
          </p:nvPr>
        </p:nvSpPr>
        <p:spPr>
          <a:xfrm>
            <a:off x="8534400" y="1722437"/>
            <a:ext cx="1371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IV. Adjusting Design Features to Account for Systemic Error Components (Continued) </a:t>
            </a:r>
            <a:endParaRPr lang="en-US" sz="2400" dirty="0"/>
          </a:p>
        </p:txBody>
      </p:sp>
      <p:sp>
        <p:nvSpPr>
          <p:cNvPr id="3" name="Content Placeholder 2"/>
          <p:cNvSpPr>
            <a:spLocks noGrp="1"/>
          </p:cNvSpPr>
          <p:nvPr>
            <p:ph sz="half" idx="1"/>
          </p:nvPr>
        </p:nvSpPr>
        <p:spPr>
          <a:xfrm>
            <a:off x="914400" y="1722437"/>
            <a:ext cx="7467600" cy="4754563"/>
          </a:xfrm>
        </p:spPr>
        <p:txBody>
          <a:bodyPr>
            <a:normAutofit/>
          </a:bodyPr>
          <a:lstStyle/>
          <a:p>
            <a:pPr marL="514350" indent="-514350">
              <a:buNone/>
            </a:pPr>
            <a:r>
              <a:rPr lang="en-US" sz="2400" dirty="0" smtClean="0"/>
              <a:t>2.  Education:  </a:t>
            </a:r>
          </a:p>
          <a:p>
            <a:pPr marL="514350" indent="-514350">
              <a:buNone/>
            </a:pPr>
            <a:r>
              <a:rPr lang="en-US" sz="2400" dirty="0" smtClean="0"/>
              <a:t>	Training of methodologists, managers, field personnel</a:t>
            </a:r>
          </a:p>
          <a:p>
            <a:pPr marL="514350" indent="-514350">
              <a:buNone/>
            </a:pPr>
            <a:endParaRPr lang="en-US" sz="2400" dirty="0" smtClean="0"/>
          </a:p>
          <a:p>
            <a:pPr marL="514350" indent="-514350">
              <a:buNone/>
            </a:pPr>
            <a:endParaRPr lang="en-US" sz="2400" dirty="0" smtClean="0"/>
          </a:p>
          <a:p>
            <a:pPr marL="514350" indent="-514350">
              <a:buNone/>
            </a:pPr>
            <a:r>
              <a:rPr lang="en-US" sz="2400" dirty="0" smtClean="0"/>
              <a:t>3.  Engineering:  Modification of Methodological and Technological Features of Survey Processes</a:t>
            </a:r>
          </a:p>
          <a:p>
            <a:pPr marL="514350" indent="-514350">
              <a:buNone/>
            </a:pPr>
            <a:endParaRPr lang="en-US" dirty="0" smtClean="0"/>
          </a:p>
          <a:p>
            <a:pPr marL="514350" indent="-514350">
              <a:buNone/>
            </a:pPr>
            <a:endParaRPr lang="en-US" dirty="0" smtClean="0"/>
          </a:p>
        </p:txBody>
      </p:sp>
      <p:sp>
        <p:nvSpPr>
          <p:cNvPr id="4" name="Content Placeholder 3"/>
          <p:cNvSpPr>
            <a:spLocks noGrp="1"/>
          </p:cNvSpPr>
          <p:nvPr>
            <p:ph sz="half" idx="2"/>
          </p:nvPr>
        </p:nvSpPr>
        <p:spPr>
          <a:xfrm>
            <a:off x="8534400" y="1722437"/>
            <a:ext cx="1371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  Closing Remarks</a:t>
            </a:r>
            <a:endParaRPr lang="en-US" sz="3200" dirty="0"/>
          </a:p>
        </p:txBody>
      </p:sp>
      <p:sp>
        <p:nvSpPr>
          <p:cNvPr id="3" name="Content Placeholder 2"/>
          <p:cNvSpPr>
            <a:spLocks noGrp="1"/>
          </p:cNvSpPr>
          <p:nvPr>
            <p:ph sz="half" idx="1"/>
          </p:nvPr>
        </p:nvSpPr>
        <p:spPr>
          <a:xfrm>
            <a:off x="914400" y="1722437"/>
            <a:ext cx="7543800" cy="4525963"/>
          </a:xfrm>
        </p:spPr>
        <p:txBody>
          <a:bodyPr>
            <a:normAutofit lnSpcReduction="10000"/>
          </a:bodyPr>
          <a:lstStyle/>
          <a:p>
            <a:pPr marL="514350" indent="-514350">
              <a:buNone/>
            </a:pPr>
            <a:r>
              <a:rPr lang="en-US" dirty="0" smtClean="0"/>
              <a:t>A.  Survey Risk:  </a:t>
            </a:r>
          </a:p>
          <a:p>
            <a:pPr marL="514350" indent="-514350">
              <a:buNone/>
            </a:pPr>
            <a:r>
              <a:rPr lang="en-US" dirty="0" smtClean="0"/>
              <a:t>	Likelihood and impact of failure in one or more dimensions of survey quality, including TSE components   </a:t>
            </a:r>
          </a:p>
          <a:p>
            <a:pPr marL="514350" indent="-514350">
              <a:buNone/>
            </a:pPr>
            <a:endParaRPr lang="en-US" dirty="0" smtClean="0"/>
          </a:p>
          <a:p>
            <a:pPr marL="514350" indent="-514350">
              <a:buNone/>
            </a:pPr>
            <a:r>
              <a:rPr lang="en-US" dirty="0" smtClean="0"/>
              <a:t>B.  Important for methodologists to study both aggregate and systemic components of risk</a:t>
            </a:r>
          </a:p>
          <a:p>
            <a:pPr marL="514350" indent="-514350">
              <a:buNone/>
            </a:pPr>
            <a:endParaRPr lang="en-US" dirty="0" smtClean="0"/>
          </a:p>
          <a:p>
            <a:pPr marL="514350" indent="-514350">
              <a:buNone/>
            </a:pPr>
            <a:r>
              <a:rPr lang="en-US" dirty="0" smtClean="0"/>
              <a:t>C. Consider design work to identify and ameliorate systemic components</a:t>
            </a:r>
          </a:p>
          <a:p>
            <a:pPr marL="514350" indent="-514350">
              <a:buNone/>
            </a:pPr>
            <a:endParaRPr lang="en-US" dirty="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  Closing </a:t>
            </a:r>
            <a:r>
              <a:rPr lang="en-US" sz="3200" dirty="0" smtClean="0"/>
              <a:t>Remarks (Continued)</a:t>
            </a:r>
            <a:endParaRPr lang="en-US" sz="3200" dirty="0"/>
          </a:p>
        </p:txBody>
      </p:sp>
      <p:sp>
        <p:nvSpPr>
          <p:cNvPr id="3" name="Content Placeholder 2"/>
          <p:cNvSpPr>
            <a:spLocks noGrp="1"/>
          </p:cNvSpPr>
          <p:nvPr>
            <p:ph sz="half" idx="1"/>
          </p:nvPr>
        </p:nvSpPr>
        <p:spPr>
          <a:xfrm>
            <a:off x="914400" y="1722437"/>
            <a:ext cx="7543800" cy="4983163"/>
          </a:xfrm>
        </p:spPr>
        <p:txBody>
          <a:bodyPr>
            <a:normAutofit fontScale="70000" lnSpcReduction="20000"/>
          </a:bodyPr>
          <a:lstStyle/>
          <a:p>
            <a:pPr marL="514350" indent="-514350">
              <a:buNone/>
            </a:pPr>
            <a:r>
              <a:rPr lang="en-US" dirty="0" smtClean="0"/>
              <a:t>D.  Discussion Questions</a:t>
            </a:r>
          </a:p>
          <a:p>
            <a:pPr marL="514350" indent="-514350">
              <a:buNone/>
            </a:pPr>
            <a:endParaRPr lang="en-US" dirty="0" smtClean="0"/>
          </a:p>
          <a:p>
            <a:pPr marL="514350" indent="-514350">
              <a:buNone/>
            </a:pPr>
            <a:r>
              <a:rPr lang="en-US" dirty="0" smtClean="0"/>
              <a:t>	1. Have you (or your survey organization) encountered 			forms of systemic errors?  </a:t>
            </a:r>
          </a:p>
          <a:p>
            <a:pPr marL="514350" indent="-514350">
              <a:buNone/>
            </a:pPr>
            <a:endParaRPr lang="en-US" dirty="0" smtClean="0"/>
          </a:p>
          <a:p>
            <a:pPr marL="514350" indent="-514350">
              <a:buNone/>
            </a:pPr>
            <a:r>
              <a:rPr lang="en-US" dirty="0" smtClean="0"/>
              <a:t>	</a:t>
            </a:r>
            <a:r>
              <a:rPr lang="en-US" dirty="0" smtClean="0"/>
              <a:t>2.  If so:</a:t>
            </a:r>
          </a:p>
          <a:p>
            <a:pPr marL="514350" indent="-514350">
              <a:buNone/>
            </a:pPr>
            <a:endParaRPr lang="en-US" dirty="0" smtClean="0"/>
          </a:p>
          <a:p>
            <a:pPr marL="514350" indent="-514350">
              <a:buNone/>
            </a:pPr>
            <a:r>
              <a:rPr lang="en-US" dirty="0" smtClean="0"/>
              <a:t>	</a:t>
            </a:r>
            <a:r>
              <a:rPr lang="en-US" dirty="0" smtClean="0"/>
              <a:t>	a.  What are their dominant features?</a:t>
            </a:r>
          </a:p>
          <a:p>
            <a:pPr marL="514350" indent="-514350">
              <a:buNone/>
            </a:pPr>
            <a:endParaRPr lang="en-US" dirty="0" smtClean="0"/>
          </a:p>
          <a:p>
            <a:pPr marL="514350" indent="-514350">
              <a:buNone/>
            </a:pPr>
            <a:r>
              <a:rPr lang="en-US" dirty="0" smtClean="0"/>
              <a:t>	</a:t>
            </a:r>
            <a:r>
              <a:rPr lang="en-US" dirty="0" smtClean="0"/>
              <a:t>	b.  What models have you used to describe the errors, </a:t>
            </a:r>
          </a:p>
          <a:p>
            <a:pPr marL="514350" indent="-514350">
              <a:buNone/>
            </a:pPr>
            <a:r>
              <a:rPr lang="en-US" dirty="0" smtClean="0"/>
              <a:t>	</a:t>
            </a:r>
            <a:r>
              <a:rPr lang="en-US" dirty="0" smtClean="0"/>
              <a:t>		and their effect on data quality?</a:t>
            </a:r>
          </a:p>
          <a:p>
            <a:pPr marL="514350" indent="-514350">
              <a:buNone/>
            </a:pPr>
            <a:endParaRPr lang="en-US" dirty="0" smtClean="0"/>
          </a:p>
          <a:p>
            <a:pPr marL="514350" indent="-514350">
              <a:buNone/>
            </a:pPr>
            <a:r>
              <a:rPr lang="en-US" dirty="0" smtClean="0"/>
              <a:t>	</a:t>
            </a:r>
            <a:r>
              <a:rPr lang="en-US" dirty="0" smtClean="0"/>
              <a:t>	c.  What changes in design or estimation methods have 			you used to ameliorate their effects?  </a:t>
            </a:r>
            <a:endParaRPr lang="en-US" dirty="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3200" dirty="0" smtClean="0"/>
              <a:t>Acknowledgements and Disclaimer</a:t>
            </a:r>
          </a:p>
        </p:txBody>
      </p:sp>
      <p:sp>
        <p:nvSpPr>
          <p:cNvPr id="16386" name="Content Placeholder 2"/>
          <p:cNvSpPr>
            <a:spLocks noGrp="1"/>
          </p:cNvSpPr>
          <p:nvPr>
            <p:ph idx="1"/>
          </p:nvPr>
        </p:nvSpPr>
        <p:spPr>
          <a:xfrm>
            <a:off x="914400" y="1722438"/>
            <a:ext cx="7772400" cy="4525962"/>
          </a:xfrm>
        </p:spPr>
        <p:txBody>
          <a:bodyPr/>
          <a:lstStyle/>
          <a:p>
            <a:pPr>
              <a:buNone/>
            </a:pPr>
            <a:r>
              <a:rPr lang="en-US" sz="2400" dirty="0" smtClean="0">
                <a:solidFill>
                  <a:srgbClr val="FFFFFF"/>
                </a:solidFill>
              </a:rPr>
              <a:t>The author thanks Ted Chang, Moon Jung Cho, Mike </a:t>
            </a:r>
            <a:r>
              <a:rPr lang="en-US" sz="2400" dirty="0" err="1" smtClean="0">
                <a:solidFill>
                  <a:srgbClr val="FFFFFF"/>
                </a:solidFill>
              </a:rPr>
              <a:t>Davern</a:t>
            </a:r>
            <a:r>
              <a:rPr lang="en-US" sz="2400" dirty="0" smtClean="0">
                <a:solidFill>
                  <a:srgbClr val="FFFFFF"/>
                </a:solidFill>
              </a:rPr>
              <a:t>, John Dixon, Malay </a:t>
            </a:r>
            <a:r>
              <a:rPr lang="en-US" sz="2400" dirty="0" err="1" smtClean="0">
                <a:solidFill>
                  <a:srgbClr val="FFFFFF"/>
                </a:solidFill>
              </a:rPr>
              <a:t>Ghosh</a:t>
            </a:r>
            <a:r>
              <a:rPr lang="en-US" sz="2400" dirty="0" smtClean="0">
                <a:solidFill>
                  <a:srgbClr val="FFFFFF"/>
                </a:solidFill>
              </a:rPr>
              <a:t>, Jeffrey Gonzalez, Rachel Harter, Bill Iwig, Mike Horrigan, Brandon Kopp, Phil Kott, Bill Mockovak, Danny Pfeffermann, Jay Ryan, George Stamas and Michael Sverchkov for many helpful discussions of the topics considered in this paper.  </a:t>
            </a:r>
          </a:p>
          <a:p>
            <a:pPr>
              <a:buNone/>
            </a:pPr>
            <a:endParaRPr lang="en-US" sz="2400" dirty="0" smtClean="0">
              <a:solidFill>
                <a:srgbClr val="FFFFFF"/>
              </a:solidFill>
            </a:endParaRPr>
          </a:p>
          <a:p>
            <a:pPr>
              <a:buNone/>
            </a:pPr>
            <a:r>
              <a:rPr lang="en-US" sz="2400" dirty="0" smtClean="0">
                <a:solidFill>
                  <a:srgbClr val="FFFFFF"/>
                </a:solidFill>
              </a:rPr>
              <a:t>The views expressed here are those of the author and do not necessarily reflect the policies of the U.S. Bureau of Labor Statistics.  </a:t>
            </a:r>
            <a:endParaRPr lang="en-US" sz="2400" dirty="0" smtClean="0"/>
          </a:p>
        </p:txBody>
      </p:sp>
      <p:sp>
        <p:nvSpPr>
          <p:cNvPr id="1638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A5CBFC-F290-4481-8DB9-789D1960FF15}" type="slidenum">
              <a:rPr lang="en-US" smtClean="0"/>
              <a:pPr fontAlgn="base">
                <a:spcBef>
                  <a:spcPct val="0"/>
                </a:spcBef>
                <a:spcAft>
                  <a:spcPct val="0"/>
                </a:spcAft>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6"/>
          <p:cNvSpPr>
            <a:spLocks noGrp="1"/>
          </p:cNvSpPr>
          <p:nvPr>
            <p:ph type="ctrTitle"/>
          </p:nvPr>
        </p:nvSpPr>
        <p:spPr bwMode="auto">
          <a:noFill/>
          <a:ln>
            <a:miter lim="800000"/>
            <a:headEnd/>
            <a:tailEnd/>
          </a:ln>
        </p:spPr>
        <p:txBody>
          <a:bodyPr vert="horz" wrap="square" lIns="91440" tIns="45720" rIns="91440" bIns="45720" numCol="1" anchorCtr="0" compatLnSpc="1">
            <a:prstTxWarp prst="textNoShape">
              <a:avLst/>
            </a:prstTxWarp>
          </a:bodyPr>
          <a:lstStyle/>
          <a:p>
            <a:r>
              <a:rPr lang="en-US" sz="3600" b="1" dirty="0" smtClean="0"/>
              <a:t>John L. Eltinge</a:t>
            </a:r>
            <a:br>
              <a:rPr lang="en-US" sz="3600" b="1" dirty="0" smtClean="0"/>
            </a:br>
            <a:r>
              <a:rPr lang="en-US" sz="2800" dirty="0" smtClean="0"/>
              <a:t>Associate Commissioner</a:t>
            </a:r>
            <a:br>
              <a:rPr lang="en-US" sz="2800" dirty="0" smtClean="0"/>
            </a:br>
            <a:r>
              <a:rPr lang="en-US" sz="2800" dirty="0" smtClean="0"/>
              <a:t>Office of Survey Methods Research</a:t>
            </a:r>
            <a:br>
              <a:rPr lang="en-US" sz="2800" dirty="0" smtClean="0"/>
            </a:br>
            <a:r>
              <a:rPr lang="en-US" sz="2800" i="1" dirty="0" smtClean="0">
                <a:solidFill>
                  <a:srgbClr val="FFC000"/>
                </a:solidFill>
              </a:rPr>
              <a:t>www.bls.gov</a:t>
            </a:r>
            <a:br>
              <a:rPr lang="en-US" sz="2800" i="1" dirty="0" smtClean="0">
                <a:solidFill>
                  <a:srgbClr val="FFC000"/>
                </a:solidFill>
              </a:rPr>
            </a:br>
            <a:r>
              <a:rPr lang="en-US" sz="2800" dirty="0" smtClean="0"/>
              <a:t>202-691-7404</a:t>
            </a:r>
            <a:br>
              <a:rPr lang="en-US" sz="2800" dirty="0" smtClean="0"/>
            </a:br>
            <a:r>
              <a:rPr lang="en-US" sz="2800" dirty="0" smtClean="0"/>
              <a:t>Eltinge.John@bls.gov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Overview</a:t>
            </a:r>
            <a:endParaRPr lang="en-US" sz="3200" dirty="0"/>
          </a:p>
        </p:txBody>
      </p:sp>
      <p:sp>
        <p:nvSpPr>
          <p:cNvPr id="3" name="Content Placeholder 2"/>
          <p:cNvSpPr>
            <a:spLocks noGrp="1"/>
          </p:cNvSpPr>
          <p:nvPr>
            <p:ph sz="half" idx="1"/>
          </p:nvPr>
        </p:nvSpPr>
        <p:spPr>
          <a:xfrm>
            <a:off x="914400" y="1722437"/>
            <a:ext cx="7467600" cy="4525963"/>
          </a:xfrm>
        </p:spPr>
        <p:txBody>
          <a:bodyPr>
            <a:normAutofit fontScale="92500" lnSpcReduction="10000"/>
          </a:bodyPr>
          <a:lstStyle/>
          <a:p>
            <a:pPr marL="571500" indent="-571500">
              <a:buNone/>
            </a:pPr>
            <a:r>
              <a:rPr lang="en-US" dirty="0" smtClean="0"/>
              <a:t>I. Survey Risk, Data Quality and Total Survey Error Models</a:t>
            </a:r>
          </a:p>
          <a:p>
            <a:pPr marL="571500" indent="-571500">
              <a:buNone/>
            </a:pPr>
            <a:endParaRPr lang="en-US" dirty="0" smtClean="0"/>
          </a:p>
          <a:p>
            <a:pPr marL="571500" indent="-571500">
              <a:buNone/>
            </a:pPr>
            <a:r>
              <a:rPr lang="en-US" dirty="0" smtClean="0"/>
              <a:t>II.  Aggregate and Systemic Components of Risk</a:t>
            </a:r>
          </a:p>
          <a:p>
            <a:pPr marL="571500" indent="-571500">
              <a:buNone/>
            </a:pPr>
            <a:endParaRPr lang="en-US" dirty="0" smtClean="0"/>
          </a:p>
          <a:p>
            <a:pPr marL="571500" indent="-571500">
              <a:buNone/>
            </a:pPr>
            <a:r>
              <a:rPr lang="en-US" dirty="0" smtClean="0"/>
              <a:t>III. Impact of, and Recovery from, </a:t>
            </a:r>
          </a:p>
          <a:p>
            <a:pPr marL="571500" indent="-571500">
              <a:buNone/>
            </a:pPr>
            <a:r>
              <a:rPr lang="en-US" dirty="0" smtClean="0"/>
              <a:t>	Systemic Errors</a:t>
            </a:r>
          </a:p>
          <a:p>
            <a:pPr marL="571500" indent="-571500">
              <a:buNone/>
            </a:pPr>
            <a:endParaRPr lang="en-US" dirty="0" smtClean="0"/>
          </a:p>
          <a:p>
            <a:pPr marL="571500" indent="-571500">
              <a:buNone/>
            </a:pPr>
            <a:r>
              <a:rPr lang="en-US" dirty="0" smtClean="0"/>
              <a:t>IV.  Adjusting Design Features to Account for  </a:t>
            </a:r>
          </a:p>
          <a:p>
            <a:pPr marL="571500" indent="-571500">
              <a:buNone/>
            </a:pPr>
            <a:r>
              <a:rPr lang="en-US" dirty="0" smtClean="0"/>
              <a:t>	Systemic Error Components </a:t>
            </a:r>
          </a:p>
          <a:p>
            <a:pPr marL="571500" indent="-571500">
              <a:buNone/>
            </a:pPr>
            <a:endParaRPr lang="en-US" dirty="0" smtClean="0"/>
          </a:p>
          <a:p>
            <a:pPr marL="571500" indent="-571500">
              <a:buNone/>
            </a:pPr>
            <a:endParaRPr lang="en-US" dirty="0" smtClean="0"/>
          </a:p>
          <a:p>
            <a:pPr>
              <a:buNone/>
            </a:pPr>
            <a:endParaRPr lang="en-US" dirty="0"/>
          </a:p>
        </p:txBody>
      </p:sp>
      <p:sp>
        <p:nvSpPr>
          <p:cNvPr id="4" name="Content Placeholder 3"/>
          <p:cNvSpPr>
            <a:spLocks noGrp="1"/>
          </p:cNvSpPr>
          <p:nvPr>
            <p:ph sz="half" idx="2"/>
          </p:nvPr>
        </p:nvSpPr>
        <p:spPr>
          <a:xfrm flipH="1">
            <a:off x="8671559" y="1722437"/>
            <a:ext cx="45719"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 Survey Risk, Data Quality and Total Survey Error Models </a:t>
            </a:r>
            <a:endParaRPr lang="en-US" sz="2800" dirty="0"/>
          </a:p>
        </p:txBody>
      </p:sp>
      <p:sp>
        <p:nvSpPr>
          <p:cNvPr id="3" name="Content Placeholder 2"/>
          <p:cNvSpPr>
            <a:spLocks noGrp="1"/>
          </p:cNvSpPr>
          <p:nvPr>
            <p:ph sz="half" idx="1"/>
          </p:nvPr>
        </p:nvSpPr>
        <p:spPr>
          <a:xfrm>
            <a:off x="914400" y="1722437"/>
            <a:ext cx="7543800" cy="4525963"/>
          </a:xfrm>
        </p:spPr>
        <p:txBody>
          <a:bodyPr>
            <a:normAutofit fontScale="92500" lnSpcReduction="10000"/>
          </a:bodyPr>
          <a:lstStyle/>
          <a:p>
            <a:pPr marL="514350" indent="-514350">
              <a:buNone/>
            </a:pPr>
            <a:r>
              <a:rPr lang="en-US" dirty="0" smtClean="0"/>
              <a:t>A.  Survey Risk</a:t>
            </a:r>
          </a:p>
          <a:p>
            <a:pPr marL="514350" indent="-514350">
              <a:buNone/>
            </a:pPr>
            <a:endParaRPr lang="en-US" dirty="0" smtClean="0"/>
          </a:p>
          <a:p>
            <a:pPr marL="514350" indent="-514350">
              <a:buNone/>
            </a:pPr>
            <a:r>
              <a:rPr lang="en-US" dirty="0" smtClean="0"/>
              <a:t>	1. Degradation of one or more dimensions of 	survey quality </a:t>
            </a:r>
          </a:p>
          <a:p>
            <a:pPr marL="514350" indent="-514350">
              <a:buNone/>
            </a:pPr>
            <a:endParaRPr lang="en-US" dirty="0" smtClean="0"/>
          </a:p>
          <a:p>
            <a:pPr marL="514350" indent="-514350">
              <a:buNone/>
            </a:pPr>
            <a:r>
              <a:rPr lang="en-US" dirty="0" smtClean="0"/>
              <a:t>	2. Six dimensions from </a:t>
            </a:r>
            <a:r>
              <a:rPr lang="en-US" dirty="0" err="1" smtClean="0"/>
              <a:t>Brackstone</a:t>
            </a:r>
            <a:r>
              <a:rPr lang="en-US" dirty="0" smtClean="0"/>
              <a:t> </a:t>
            </a:r>
          </a:p>
          <a:p>
            <a:pPr marL="514350" indent="-514350">
              <a:buNone/>
            </a:pPr>
            <a:r>
              <a:rPr lang="en-US" dirty="0" smtClean="0"/>
              <a:t>		(1999, </a:t>
            </a:r>
            <a:r>
              <a:rPr lang="en-US" i="1" dirty="0" smtClean="0"/>
              <a:t>Survey Methodology</a:t>
            </a:r>
            <a:r>
              <a:rPr lang="en-US" dirty="0" smtClean="0"/>
              <a:t>)</a:t>
            </a:r>
          </a:p>
          <a:p>
            <a:pPr marL="514350" indent="-514350">
              <a:buNone/>
            </a:pPr>
            <a:endParaRPr lang="en-US" dirty="0" smtClean="0"/>
          </a:p>
          <a:p>
            <a:pPr marL="514350" indent="-514350">
              <a:buNone/>
            </a:pPr>
            <a:r>
              <a:rPr lang="en-US" dirty="0" smtClean="0"/>
              <a:t>		Accuracy, Timeliness, Relevance, 	Interpretability, Accessibility, Coherence</a:t>
            </a:r>
            <a:endParaRPr lang="en-US" dirty="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 Survey Risk, Data Quality and Total Survey Error Models (Continued)</a:t>
            </a:r>
            <a:endParaRPr lang="en-US" sz="2800" dirty="0"/>
          </a:p>
        </p:txBody>
      </p:sp>
      <p:sp>
        <p:nvSpPr>
          <p:cNvPr id="3" name="Content Placeholder 2"/>
          <p:cNvSpPr>
            <a:spLocks noGrp="1"/>
          </p:cNvSpPr>
          <p:nvPr>
            <p:ph sz="half" idx="1"/>
          </p:nvPr>
        </p:nvSpPr>
        <p:spPr>
          <a:xfrm>
            <a:off x="914400" y="1722437"/>
            <a:ext cx="7543800" cy="4906963"/>
          </a:xfrm>
        </p:spPr>
        <p:txBody>
          <a:bodyPr>
            <a:normAutofit/>
          </a:bodyPr>
          <a:lstStyle/>
          <a:p>
            <a:pPr marL="514350" indent="-514350">
              <a:buNone/>
            </a:pPr>
            <a:r>
              <a:rPr lang="en-US" sz="2400" dirty="0" smtClean="0"/>
              <a:t>B.  Total Survey Error Model:  </a:t>
            </a:r>
          </a:p>
          <a:p>
            <a:pPr marL="514350" indent="-514350">
              <a:buNone/>
            </a:pPr>
            <a:r>
              <a:rPr lang="en-US" sz="2400" dirty="0" smtClean="0"/>
              <a:t>	Detailed decomposition of the “accuracy” component of quality    </a:t>
            </a:r>
          </a:p>
          <a:p>
            <a:pPr marL="514350" indent="-514350">
              <a:buNone/>
            </a:pPr>
            <a:r>
              <a:rPr lang="en-US" sz="2400" dirty="0" smtClean="0"/>
              <a:t>	</a:t>
            </a:r>
          </a:p>
          <a:p>
            <a:pPr marL="514350" indent="-514350">
              <a:buNone/>
            </a:pPr>
            <a:r>
              <a:rPr lang="en-US" sz="2400" dirty="0" smtClean="0"/>
              <a:t>	(Estimator) – (True value) </a:t>
            </a:r>
          </a:p>
          <a:p>
            <a:pPr marL="514350" indent="-514350">
              <a:buNone/>
            </a:pPr>
            <a:r>
              <a:rPr lang="en-US" sz="2400" dirty="0" smtClean="0"/>
              <a:t>	= (frame error)</a:t>
            </a:r>
          </a:p>
          <a:p>
            <a:pPr marL="514350" indent="-514350">
              <a:buNone/>
            </a:pPr>
            <a:r>
              <a:rPr lang="en-US" sz="2400" dirty="0" smtClean="0"/>
              <a:t>	+ (sampling error)</a:t>
            </a:r>
          </a:p>
          <a:p>
            <a:pPr marL="514350" indent="-514350">
              <a:buNone/>
            </a:pPr>
            <a:r>
              <a:rPr lang="en-US" sz="2400" dirty="0" smtClean="0"/>
              <a:t>	+ (incomplete data effects)</a:t>
            </a:r>
          </a:p>
          <a:p>
            <a:pPr marL="514350" indent="-514350">
              <a:buNone/>
            </a:pPr>
            <a:r>
              <a:rPr lang="en-US" sz="2400" dirty="0" smtClean="0"/>
              <a:t>	+ (measurement error)</a:t>
            </a:r>
          </a:p>
          <a:p>
            <a:pPr marL="514350" indent="-514350">
              <a:buNone/>
            </a:pPr>
            <a:r>
              <a:rPr lang="en-US" sz="2400" dirty="0" smtClean="0"/>
              <a:t>	+ (processing effects)</a:t>
            </a:r>
          </a:p>
          <a:p>
            <a:pPr marL="514350" indent="-514350">
              <a:buNone/>
            </a:pPr>
            <a:endParaRPr lang="en-US" sz="2400" dirty="0" smtClean="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II.  Aggregate and Systemic Components of Survey Risk</a:t>
            </a:r>
            <a:endParaRPr lang="en-US" sz="3200" dirty="0"/>
          </a:p>
        </p:txBody>
      </p:sp>
      <p:sp>
        <p:nvSpPr>
          <p:cNvPr id="3" name="Content Placeholder 2"/>
          <p:cNvSpPr>
            <a:spLocks noGrp="1"/>
          </p:cNvSpPr>
          <p:nvPr>
            <p:ph sz="half" idx="1"/>
          </p:nvPr>
        </p:nvSpPr>
        <p:spPr>
          <a:xfrm>
            <a:off x="914400" y="1722437"/>
            <a:ext cx="7467600" cy="4754563"/>
          </a:xfrm>
        </p:spPr>
        <p:txBody>
          <a:bodyPr>
            <a:normAutofit fontScale="92500" lnSpcReduction="10000"/>
          </a:bodyPr>
          <a:lstStyle/>
          <a:p>
            <a:pPr marL="742950" indent="-742950">
              <a:buNone/>
            </a:pPr>
            <a:r>
              <a:rPr lang="en-US" sz="2400" dirty="0" smtClean="0"/>
              <a:t>A.  Types of Survey Risk:  For degradation in any component of data quality (and especially for TSE components), distinguish between </a:t>
            </a:r>
            <a:r>
              <a:rPr lang="en-US" sz="2400" i="1" dirty="0" smtClean="0"/>
              <a:t>aggregate risk</a:t>
            </a:r>
            <a:r>
              <a:rPr lang="en-US" sz="2400" dirty="0" smtClean="0"/>
              <a:t> and </a:t>
            </a:r>
            <a:r>
              <a:rPr lang="en-US" sz="2400" i="1" dirty="0" smtClean="0"/>
              <a:t>systemic risk</a:t>
            </a:r>
            <a:r>
              <a:rPr lang="en-US" sz="2400" dirty="0" smtClean="0"/>
              <a:t> </a:t>
            </a:r>
          </a:p>
          <a:p>
            <a:pPr marL="742950" indent="-742950">
              <a:buNone/>
            </a:pPr>
            <a:r>
              <a:rPr lang="en-US" sz="2400" dirty="0" smtClean="0"/>
              <a:t> </a:t>
            </a:r>
          </a:p>
          <a:p>
            <a:pPr marL="742950" indent="-742950">
              <a:buNone/>
            </a:pPr>
            <a:r>
              <a:rPr lang="en-US" sz="2400" dirty="0" smtClean="0"/>
              <a:t>1.  Aggregate risk:  Combined effects of a large number of (infinitesimal) random events</a:t>
            </a:r>
          </a:p>
          <a:p>
            <a:pPr marL="742950" indent="-742950">
              <a:buNone/>
            </a:pPr>
            <a:r>
              <a:rPr lang="en-US" sz="4000" dirty="0" smtClean="0"/>
              <a:t>	</a:t>
            </a:r>
            <a:r>
              <a:rPr lang="en-US" sz="2400" dirty="0" smtClean="0"/>
              <a:t>a.  </a:t>
            </a:r>
            <a:r>
              <a:rPr lang="en-US" sz="2400" dirty="0" err="1" smtClean="0"/>
              <a:t>Superpopulation</a:t>
            </a:r>
            <a:r>
              <a:rPr lang="en-US" sz="2400" dirty="0" smtClean="0"/>
              <a:t> effects</a:t>
            </a:r>
          </a:p>
          <a:p>
            <a:pPr marL="742950" indent="-742950">
              <a:buNone/>
            </a:pPr>
            <a:r>
              <a:rPr lang="en-US" sz="2400" dirty="0" smtClean="0"/>
              <a:t>	b.  Local imperfections in frame, listing operation</a:t>
            </a:r>
          </a:p>
          <a:p>
            <a:pPr marL="742950" indent="-742950">
              <a:buNone/>
            </a:pPr>
            <a:r>
              <a:rPr lang="en-US" sz="2400" dirty="0" smtClean="0"/>
              <a:t>	c.  Selection mechanism</a:t>
            </a:r>
          </a:p>
          <a:p>
            <a:pPr marL="742950" indent="-742950">
              <a:buNone/>
            </a:pPr>
            <a:r>
              <a:rPr lang="en-US" sz="2400" dirty="0" smtClean="0"/>
              <a:t>	d.  Incomplete data</a:t>
            </a:r>
          </a:p>
          <a:p>
            <a:pPr marL="742950" indent="-742950">
              <a:buNone/>
            </a:pPr>
            <a:r>
              <a:rPr lang="en-US" sz="2400" dirty="0" smtClean="0"/>
              <a:t>	e.  Measurement error</a:t>
            </a:r>
            <a:endParaRPr lang="en-US" sz="4000" dirty="0" smtClean="0"/>
          </a:p>
          <a:p>
            <a:pPr marL="742950" indent="-742950">
              <a:buNone/>
            </a:pPr>
            <a:endParaRPr lang="en-US" sz="4000" dirty="0" smtClean="0"/>
          </a:p>
          <a:p>
            <a:pPr marL="742950" indent="-742950">
              <a:buNone/>
            </a:pPr>
            <a:endParaRPr lang="en-US" sz="4000" dirty="0" smtClean="0"/>
          </a:p>
          <a:p>
            <a:pPr marL="742950" indent="-742950">
              <a:buNone/>
            </a:pPr>
            <a:endParaRPr lang="en-US" sz="4000" dirty="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II.  Aggregate and Systemic Components of Survey Risk (Continued)</a:t>
            </a:r>
            <a:endParaRPr lang="en-US" sz="2800" dirty="0"/>
          </a:p>
        </p:txBody>
      </p:sp>
      <p:sp>
        <p:nvSpPr>
          <p:cNvPr id="3" name="Content Placeholder 2"/>
          <p:cNvSpPr>
            <a:spLocks noGrp="1"/>
          </p:cNvSpPr>
          <p:nvPr>
            <p:ph sz="half" idx="1"/>
          </p:nvPr>
        </p:nvSpPr>
        <p:spPr>
          <a:xfrm>
            <a:off x="914400" y="1722437"/>
            <a:ext cx="7467600" cy="4983163"/>
          </a:xfrm>
        </p:spPr>
        <p:txBody>
          <a:bodyPr>
            <a:normAutofit/>
          </a:bodyPr>
          <a:lstStyle/>
          <a:p>
            <a:pPr marL="742950" indent="-742950">
              <a:buNone/>
            </a:pPr>
            <a:r>
              <a:rPr lang="en-US" sz="2400" dirty="0" smtClean="0"/>
              <a:t>2.  Systemic risk:  Large shocks with widespread impact on our data collection and estimation work </a:t>
            </a:r>
          </a:p>
          <a:p>
            <a:pPr marL="742950" indent="-742950">
              <a:buNone/>
            </a:pPr>
            <a:endParaRPr lang="en-US" sz="2400" dirty="0" smtClean="0"/>
          </a:p>
          <a:p>
            <a:pPr marL="742950" indent="-742950">
              <a:buNone/>
            </a:pPr>
            <a:r>
              <a:rPr lang="en-US" sz="2400" dirty="0" smtClean="0"/>
              <a:t>	Ex:  Change in administrative record system 		used to produce frame, auxiliary data</a:t>
            </a:r>
          </a:p>
          <a:p>
            <a:pPr marL="742950" indent="-742950">
              <a:buNone/>
            </a:pPr>
            <a:endParaRPr lang="en-US" sz="2400" dirty="0" smtClean="0"/>
          </a:p>
          <a:p>
            <a:pPr marL="742950" indent="-742950">
              <a:buNone/>
            </a:pPr>
            <a:r>
              <a:rPr lang="en-US" sz="2400" dirty="0" smtClean="0"/>
              <a:t>	Ex:  Change in field management; </a:t>
            </a:r>
          </a:p>
          <a:p>
            <a:pPr marL="742950" indent="-742950">
              <a:buNone/>
            </a:pPr>
            <a:r>
              <a:rPr lang="en-US" sz="2400" dirty="0" smtClean="0"/>
              <a:t>			training problems</a:t>
            </a:r>
          </a:p>
          <a:p>
            <a:pPr marL="742950" indent="-742950">
              <a:buNone/>
            </a:pPr>
            <a:endParaRPr lang="en-US" sz="2400" dirty="0" smtClean="0"/>
          </a:p>
          <a:p>
            <a:pPr marL="742950" indent="-742950">
              <a:buNone/>
            </a:pPr>
            <a:r>
              <a:rPr lang="en-US" sz="2400" dirty="0" smtClean="0"/>
              <a:t>	Ex:  Errors in programming collection instrument</a:t>
            </a:r>
          </a:p>
          <a:p>
            <a:pPr marL="742950" indent="-742950">
              <a:buNone/>
            </a:pPr>
            <a:endParaRPr lang="en-US" sz="2400" dirty="0" smtClean="0"/>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II.  Aggregate and Systemic Components of Survey Risk (Continued)</a:t>
            </a:r>
            <a:endParaRPr lang="en-US" sz="2800" dirty="0"/>
          </a:p>
        </p:txBody>
      </p:sp>
      <p:sp>
        <p:nvSpPr>
          <p:cNvPr id="3" name="Content Placeholder 2"/>
          <p:cNvSpPr>
            <a:spLocks noGrp="1"/>
          </p:cNvSpPr>
          <p:nvPr>
            <p:ph sz="half" idx="1"/>
          </p:nvPr>
        </p:nvSpPr>
        <p:spPr>
          <a:xfrm>
            <a:off x="914400" y="1722437"/>
            <a:ext cx="7467600" cy="4983163"/>
          </a:xfrm>
        </p:spPr>
        <p:txBody>
          <a:bodyPr>
            <a:normAutofit/>
          </a:bodyPr>
          <a:lstStyle/>
          <a:p>
            <a:pPr marL="742950" indent="-742950">
              <a:buNone/>
            </a:pPr>
            <a:r>
              <a:rPr lang="en-US" sz="2400" dirty="0" smtClean="0"/>
              <a:t>Additional Examples:</a:t>
            </a:r>
          </a:p>
          <a:p>
            <a:pPr marL="742950" indent="-742950">
              <a:buNone/>
            </a:pPr>
            <a:endParaRPr lang="en-US" sz="2400" dirty="0" smtClean="0"/>
          </a:p>
          <a:p>
            <a:pPr marL="742950" indent="-742950">
              <a:buNone/>
            </a:pPr>
            <a:r>
              <a:rPr lang="en-US" sz="2400" dirty="0" smtClean="0"/>
              <a:t>Ex:  Lack of fit in implicit or explicit models used for imputation, measurement error adjustments</a:t>
            </a:r>
          </a:p>
          <a:p>
            <a:pPr marL="742950" indent="-742950">
              <a:buNone/>
            </a:pPr>
            <a:endParaRPr lang="en-US" sz="2400" dirty="0" smtClean="0"/>
          </a:p>
          <a:p>
            <a:pPr marL="742950" indent="-742950">
              <a:buNone/>
            </a:pPr>
            <a:r>
              <a:rPr lang="en-US" sz="2400" dirty="0" smtClean="0"/>
              <a:t>Ex:  Failure to identify important sources of </a:t>
            </a:r>
            <a:r>
              <a:rPr lang="en-US" sz="2400" dirty="0" err="1" smtClean="0"/>
              <a:t>nonsampling</a:t>
            </a:r>
            <a:r>
              <a:rPr lang="en-US" sz="2400" dirty="0" smtClean="0"/>
              <a:t> error in preliminary lab studies, pilot tests, field operations</a:t>
            </a:r>
          </a:p>
          <a:p>
            <a:pPr marL="742950" indent="-742950">
              <a:buNone/>
            </a:pPr>
            <a:endParaRPr lang="en-US" sz="2400" dirty="0" smtClean="0"/>
          </a:p>
          <a:p>
            <a:pPr marL="742950" indent="-742950">
              <a:buNone/>
            </a:pPr>
            <a:r>
              <a:rPr lang="en-US" sz="2400" dirty="0" smtClean="0"/>
              <a:t>Ex:  Problems in implementation of rules for edit, imputation, allocation</a:t>
            </a:r>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II.  Aggregate and Systemic Components of Survey Risk (Continued)</a:t>
            </a:r>
            <a:endParaRPr lang="en-US" sz="2800" dirty="0"/>
          </a:p>
        </p:txBody>
      </p:sp>
      <p:sp>
        <p:nvSpPr>
          <p:cNvPr id="3" name="Content Placeholder 2"/>
          <p:cNvSpPr>
            <a:spLocks noGrp="1"/>
          </p:cNvSpPr>
          <p:nvPr>
            <p:ph sz="half" idx="1"/>
          </p:nvPr>
        </p:nvSpPr>
        <p:spPr>
          <a:xfrm>
            <a:off x="914400" y="1722437"/>
            <a:ext cx="7467600" cy="4525963"/>
          </a:xfrm>
        </p:spPr>
        <p:txBody>
          <a:bodyPr>
            <a:normAutofit/>
          </a:bodyPr>
          <a:lstStyle/>
          <a:p>
            <a:pPr marL="514350" indent="-514350">
              <a:buNone/>
            </a:pPr>
            <a:r>
              <a:rPr lang="en-US" dirty="0" smtClean="0"/>
              <a:t>B.  Historical Pattern:</a:t>
            </a:r>
          </a:p>
          <a:p>
            <a:pPr marL="514350" indent="-514350">
              <a:buNone/>
            </a:pPr>
            <a:endParaRPr lang="en-US" dirty="0" smtClean="0"/>
          </a:p>
          <a:p>
            <a:pPr marL="514350" indent="-514350">
              <a:buNone/>
            </a:pPr>
            <a:r>
              <a:rPr lang="en-US" dirty="0" smtClean="0"/>
              <a:t>	1.  Research community has focused on 	 characterization, modeling and 	 	 management of aggregate risk</a:t>
            </a:r>
          </a:p>
          <a:p>
            <a:pPr marL="514350" indent="-514350">
              <a:buNone/>
            </a:pPr>
            <a:endParaRPr lang="en-US" dirty="0" smtClean="0"/>
          </a:p>
          <a:p>
            <a:pPr marL="514350" indent="-514350">
              <a:buNone/>
            </a:pPr>
            <a:r>
              <a:rPr lang="en-US" dirty="0" smtClean="0"/>
              <a:t>	2.  Survey managers often worry as much, 	 or more, about systemic risk</a:t>
            </a:r>
          </a:p>
          <a:p>
            <a:pPr>
              <a:buNone/>
            </a:pPr>
            <a:r>
              <a:rPr lang="en-US" dirty="0" smtClean="0"/>
              <a:t>	</a:t>
            </a:r>
          </a:p>
        </p:txBody>
      </p:sp>
      <p:sp>
        <p:nvSpPr>
          <p:cNvPr id="4" name="Content Placeholder 3"/>
          <p:cNvSpPr>
            <a:spLocks noGrp="1"/>
          </p:cNvSpPr>
          <p:nvPr>
            <p:ph sz="half" idx="2"/>
          </p:nvPr>
        </p:nvSpPr>
        <p:spPr>
          <a:xfrm>
            <a:off x="8610600" y="1722437"/>
            <a:ext cx="60960" cy="4525963"/>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6A31FB7-8698-4A7D-9D18-1516736EB281}" type="slidenum">
              <a:rPr lang="en-US" smtClean="0"/>
              <a:pPr>
                <a:defRPr/>
              </a:pPr>
              <a:t>9</a:t>
            </a:fld>
            <a:endParaRPr lang="en-US" dirty="0"/>
          </a:p>
        </p:txBody>
      </p:sp>
      <p:sp>
        <p:nvSpPr>
          <p:cNvPr id="6" name="Rectangle 5"/>
          <p:cNvSpPr/>
          <p:nvPr/>
        </p:nvSpPr>
        <p:spPr>
          <a:xfrm>
            <a:off x="8534400" y="1676400"/>
            <a:ext cx="45719" cy="46074151"/>
          </a:xfrm>
          <a:prstGeom prst="rect">
            <a:avLst/>
          </a:prstGeom>
        </p:spPr>
        <p:txBody>
          <a:bodyPr wrap="square">
            <a:spAutoFit/>
          </a:bodyPr>
          <a:lstStyle/>
          <a:p>
            <a:pPr marL="514350" indent="-514350">
              <a:buNone/>
            </a:pPr>
            <a:r>
              <a:rPr lang="en-US" dirty="0" smtClean="0"/>
              <a:t>A.  Origins of Systemic Errors:  </a:t>
            </a:r>
          </a:p>
          <a:p>
            <a:pPr marL="514350" indent="-514350">
              <a:buNone/>
            </a:pPr>
            <a:r>
              <a:rPr lang="en-US" dirty="0" smtClean="0"/>
              <a:t>	Mixed linear or hierarchical </a:t>
            </a:r>
            <a:r>
              <a:rPr lang="en-US" dirty="0" err="1" smtClean="0"/>
              <a:t>Bayes</a:t>
            </a:r>
            <a:r>
              <a:rPr lang="en-US" dirty="0" smtClean="0"/>
              <a:t> models </a:t>
            </a:r>
          </a:p>
          <a:p>
            <a:pPr marL="514350" indent="-514350">
              <a:buNone/>
            </a:pPr>
            <a:endParaRPr lang="en-US" dirty="0" smtClean="0"/>
          </a:p>
          <a:p>
            <a:pPr marL="514350" indent="-514350">
              <a:buNone/>
            </a:pPr>
            <a:r>
              <a:rPr lang="en-US" dirty="0" smtClean="0"/>
              <a:t>Note especially that many systemic components </a:t>
            </a:r>
            <a:r>
              <a:rPr lang="en-US" dirty="0" err="1" smtClean="0"/>
              <a:t>riskill</a:t>
            </a:r>
            <a:r>
              <a:rPr lang="en-US" dirty="0" smtClean="0"/>
              <a:t> affect many (or all) data collected</a:t>
            </a:r>
          </a:p>
        </p:txBody>
      </p:sp>
    </p:spTree>
  </p:cSld>
  <p:clrMapOvr>
    <a:masterClrMapping/>
  </p:clrMapOvr>
</p:sld>
</file>

<file path=ppt/theme/theme1.xml><?xml version="1.0" encoding="utf-8"?>
<a:theme xmlns:a="http://schemas.openxmlformats.org/drawingml/2006/main" name="CNSTATInnovationEltinge0692010">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theme>
</file>

<file path=ppt/theme/theme2.xml><?xml version="1.0" encoding="utf-8"?>
<a:theme xmlns:a="http://schemas.openxmlformats.org/drawingml/2006/main" name="BLS CORE slides (use w/ either White or Blue CONTENT Slides)">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F25DF540B6144DBAE2F0DA44E3976D" ma:contentTypeVersion="1" ma:contentTypeDescription="Create a new document." ma:contentTypeScope="" ma:versionID="db53381773fb5d2a249d6463f75584f4">
  <xsd:schema xmlns:xsd="http://www.w3.org/2001/XMLSchema" xmlns:p="http://schemas.microsoft.com/office/2006/metadata/properties" xmlns:ns1="http://schemas.microsoft.com/sharepoint/v3" targetNamespace="http://schemas.microsoft.com/office/2006/metadata/properties" ma:root="true" ma:fieldsID="b57759d3b0f7c1f4b6650e7727aba05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17A3519-6191-4D8E-AE11-C675FF9BE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560702E-1927-43AC-B5AE-14A331AD194F}">
  <ds:schemaRefs>
    <ds:schemaRef ds:uri="http://schemas.microsoft.com/sharepoint/v3/contenttype/forms"/>
  </ds:schemaRefs>
</ds:datastoreItem>
</file>

<file path=customXml/itemProps3.xml><?xml version="1.0" encoding="utf-8"?>
<ds:datastoreItem xmlns:ds="http://schemas.openxmlformats.org/officeDocument/2006/customXml" ds:itemID="{F6445D7F-52C8-4586-B2C9-E1FF7C04EE52}">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CNSTATInnovationEltinge0692010</Template>
  <TotalTime>1007</TotalTime>
  <Words>557</Words>
  <Application>Microsoft Office PowerPoint</Application>
  <PresentationFormat>On-screen Show (4:3)</PresentationFormat>
  <Paragraphs>195</Paragraphs>
  <Slides>20</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CNSTATInnovationEltinge0692010</vt:lpstr>
      <vt:lpstr>BLS CORE slides (use w/ either White or Blue CONTENT Slides)</vt:lpstr>
      <vt:lpstr>Office Theme</vt:lpstr>
      <vt:lpstr>Chart</vt:lpstr>
      <vt:lpstr>Aggregate and Systemic  Components of Risk  in Total Survey Error Models</vt:lpstr>
      <vt:lpstr>Acknowledgements and Disclaimer</vt:lpstr>
      <vt:lpstr>Overview</vt:lpstr>
      <vt:lpstr>I. Survey Risk, Data Quality and Total Survey Error Models </vt:lpstr>
      <vt:lpstr>I. Survey Risk, Data Quality and Total Survey Error Models (Continued)</vt:lpstr>
      <vt:lpstr>II.  Aggregate and Systemic Components of Survey Risk</vt:lpstr>
      <vt:lpstr>II.  Aggregate and Systemic Components of Survey Risk (Continued)</vt:lpstr>
      <vt:lpstr>II.  Aggregate and Systemic Components of Survey Risk (Continued)</vt:lpstr>
      <vt:lpstr>II.  Aggregate and Systemic Components of Survey Risk (Continued)</vt:lpstr>
      <vt:lpstr>II.  Aggregate and Systemic Components of Survey Risk (Continued)</vt:lpstr>
      <vt:lpstr>II.  Aggregate and Systemic Components of Survey Risk (Continued)</vt:lpstr>
      <vt:lpstr>III.  Impact of, and Recovery from, Systemic Errors</vt:lpstr>
      <vt:lpstr>Slide 13</vt:lpstr>
      <vt:lpstr>III.  Impact of, and Recovery from, Systemic Errors (Continued)</vt:lpstr>
      <vt:lpstr>IV. Adjusting Design Features to Account for Systemic Error Components</vt:lpstr>
      <vt:lpstr>IV. Adjusting Design Features to Account for Systemic Error Components (Continued)</vt:lpstr>
      <vt:lpstr>IV. Adjusting Design Features to Account for Systemic Error Components (Continued) </vt:lpstr>
      <vt:lpstr>V.  Closing Remarks</vt:lpstr>
      <vt:lpstr>V.  Closing Remarks (Continued)</vt:lpstr>
      <vt:lpstr>John L. Eltinge Associate Commissioner Office of Survey Methods Research www.bls.gov 202-691-7404 Eltinge.John@bls.gov</vt:lpstr>
    </vt:vector>
  </TitlesOfParts>
  <Company>Bureau of Labor Statistics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Methodological Innovation in the Federal Statistical System:  Barriers and Prospective Solutions</dc:title>
  <dc:creator>eltinge_j</dc:creator>
  <cp:lastModifiedBy>eltinge_j</cp:lastModifiedBy>
  <cp:revision>106</cp:revision>
  <dcterms:created xsi:type="dcterms:W3CDTF">2010-10-21T11:22:50Z</dcterms:created>
  <dcterms:modified xsi:type="dcterms:W3CDTF">2011-06-13T20:55:15Z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0x010100EAF25DF540B6144DBAE2F0DA44E3976D</vt:lpwstr>
  </property>
</Properties>
</file>