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97" r:id="rId1"/>
    <p:sldMasterId id="2147483799" r:id="rId2"/>
  </p:sldMasterIdLst>
  <p:notesMasterIdLst>
    <p:notesMasterId r:id="rId24"/>
  </p:notesMasterIdLst>
  <p:handoutMasterIdLst>
    <p:handoutMasterId r:id="rId25"/>
  </p:handoutMasterIdLst>
  <p:sldIdLst>
    <p:sldId id="655" r:id="rId3"/>
    <p:sldId id="702" r:id="rId4"/>
    <p:sldId id="704" r:id="rId5"/>
    <p:sldId id="705" r:id="rId6"/>
    <p:sldId id="717" r:id="rId7"/>
    <p:sldId id="703" r:id="rId8"/>
    <p:sldId id="706" r:id="rId9"/>
    <p:sldId id="700" r:id="rId10"/>
    <p:sldId id="718" r:id="rId11"/>
    <p:sldId id="707" r:id="rId12"/>
    <p:sldId id="708" r:id="rId13"/>
    <p:sldId id="701" r:id="rId14"/>
    <p:sldId id="719" r:id="rId15"/>
    <p:sldId id="709" r:id="rId16"/>
    <p:sldId id="716" r:id="rId17"/>
    <p:sldId id="714" r:id="rId18"/>
    <p:sldId id="711" r:id="rId19"/>
    <p:sldId id="712" r:id="rId20"/>
    <p:sldId id="713" r:id="rId21"/>
    <p:sldId id="720" r:id="rId22"/>
    <p:sldId id="715" r:id="rId2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20558A"/>
    <a:srgbClr val="99FF66"/>
    <a:srgbClr val="00CC00"/>
    <a:srgbClr val="00DA63"/>
    <a:srgbClr val="F4E9D0"/>
    <a:srgbClr val="006600"/>
    <a:srgbClr val="FF0000"/>
    <a:srgbClr val="C0CADD"/>
    <a:srgbClr val="BF301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385" autoAdjust="0"/>
  </p:normalViewPr>
  <p:slideViewPr>
    <p:cSldViewPr snapToGrid="0">
      <p:cViewPr varScale="1">
        <p:scale>
          <a:sx n="94" d="100"/>
          <a:sy n="94" d="100"/>
        </p:scale>
        <p:origin x="-1326" y="-102"/>
      </p:cViewPr>
      <p:guideLst>
        <p:guide orient="horz" pos="2544"/>
        <p:guide pos="2880"/>
      </p:guideLst>
    </p:cSldViewPr>
  </p:slideViewPr>
  <p:outlineViewPr>
    <p:cViewPr>
      <p:scale>
        <a:sx n="33" d="100"/>
        <a:sy n="33" d="100"/>
      </p:scale>
      <p:origin x="0" y="69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pb\My%20Documents\WPDOCS\Papers\Nonresponse%20Workshop%20in%20Spain\Fiqure%201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ppb\My%20Documents\WPDOCS\Papers\Nonresponse%20Workshop%20in%20Spain\Fiqure%201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pb\My%20Documents\WPDOCS\Papers\CG%20Methods%20Paper\NEW%20FILES\bias2%20v3%202010-11-23%20addl%20mutually%20excl%20categs%20(3%20calls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pb\My%20Documents\WPDOCS\Papers\CG%20Methods%20Paper\Table%201%20reformatted%20November%202010%20(2)%20and%20revised%20by%20PPB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pb\My%20Documents\WPDOCS\Papers\CG%20Methods%20Paper\Table%201%20reformatted%20November%202010%20(2)%20and%20revised%20by%20PPB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Respondent Mean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Sheet1!$A$2:$A$27</c:f>
              <c:strCache>
                <c:ptCount val="26"/>
                <c:pt idx="0">
                  <c:v>White</c:v>
                </c:pt>
                <c:pt idx="1">
                  <c:v>Black</c:v>
                </c:pt>
                <c:pt idx="2">
                  <c:v>Asian</c:v>
                </c:pt>
                <c:pt idx="3">
                  <c:v>Other</c:v>
                </c:pt>
                <c:pt idx="4">
                  <c:v>Hisp</c:v>
                </c:pt>
                <c:pt idx="6">
                  <c:v>Male</c:v>
                </c:pt>
                <c:pt idx="7">
                  <c:v>Female</c:v>
                </c:pt>
                <c:pt idx="9">
                  <c:v>1 pers HH</c:v>
                </c:pt>
                <c:pt idx="10">
                  <c:v>2+ pers HH</c:v>
                </c:pt>
                <c:pt idx="12">
                  <c:v>&lt; 18 HH</c:v>
                </c:pt>
                <c:pt idx="13">
                  <c:v>Other HH</c:v>
                </c:pt>
                <c:pt idx="15">
                  <c:v>Age 18–24</c:v>
                </c:pt>
                <c:pt idx="16">
                  <c:v>Age 25–34</c:v>
                </c:pt>
                <c:pt idx="17">
                  <c:v>Age 35–49</c:v>
                </c:pt>
                <c:pt idx="18">
                  <c:v>Age 50–59</c:v>
                </c:pt>
                <c:pt idx="19">
                  <c:v>Age 60+</c:v>
                </c:pt>
                <c:pt idx="21">
                  <c:v>&lt; $15,000</c:v>
                </c:pt>
                <c:pt idx="22">
                  <c:v>$15K - $30K</c:v>
                </c:pt>
                <c:pt idx="23">
                  <c:v>$30K–$50K</c:v>
                </c:pt>
                <c:pt idx="24">
                  <c:v>$50K–$75K</c:v>
                </c:pt>
                <c:pt idx="25">
                  <c:v> ≥ $75K </c:v>
                </c:pt>
              </c:strCache>
            </c:str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75.430000000000007</c:v>
                </c:pt>
                <c:pt idx="1">
                  <c:v>11.17</c:v>
                </c:pt>
                <c:pt idx="2">
                  <c:v>1.9800000000000004</c:v>
                </c:pt>
                <c:pt idx="3">
                  <c:v>2.9099999999999997</c:v>
                </c:pt>
                <c:pt idx="4">
                  <c:v>8.51</c:v>
                </c:pt>
                <c:pt idx="6">
                  <c:v>44.58</c:v>
                </c:pt>
                <c:pt idx="7">
                  <c:v>55.42</c:v>
                </c:pt>
                <c:pt idx="9">
                  <c:v>42.690000000000012</c:v>
                </c:pt>
                <c:pt idx="10">
                  <c:v>57.31</c:v>
                </c:pt>
                <c:pt idx="12">
                  <c:v>23.9</c:v>
                </c:pt>
                <c:pt idx="13">
                  <c:v>76.099999999999994</c:v>
                </c:pt>
                <c:pt idx="15">
                  <c:v>14.03</c:v>
                </c:pt>
                <c:pt idx="16">
                  <c:v>16.479999999999986</c:v>
                </c:pt>
                <c:pt idx="17">
                  <c:v>27.68</c:v>
                </c:pt>
                <c:pt idx="18">
                  <c:v>15.48</c:v>
                </c:pt>
                <c:pt idx="19">
                  <c:v>26.34</c:v>
                </c:pt>
                <c:pt idx="21">
                  <c:v>15.06</c:v>
                </c:pt>
                <c:pt idx="22">
                  <c:v>16.110000000000028</c:v>
                </c:pt>
                <c:pt idx="23">
                  <c:v>20.2</c:v>
                </c:pt>
                <c:pt idx="24">
                  <c:v>18.36</c:v>
                </c:pt>
                <c:pt idx="25">
                  <c:v>30.279999999999987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True Mean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</c:spPr>
          <c:cat>
            <c:strRef>
              <c:f>Sheet1!$A$2:$A$27</c:f>
              <c:strCache>
                <c:ptCount val="26"/>
                <c:pt idx="0">
                  <c:v>White</c:v>
                </c:pt>
                <c:pt idx="1">
                  <c:v>Black</c:v>
                </c:pt>
                <c:pt idx="2">
                  <c:v>Asian</c:v>
                </c:pt>
                <c:pt idx="3">
                  <c:v>Other</c:v>
                </c:pt>
                <c:pt idx="4">
                  <c:v>Hisp</c:v>
                </c:pt>
                <c:pt idx="6">
                  <c:v>Male</c:v>
                </c:pt>
                <c:pt idx="7">
                  <c:v>Female</c:v>
                </c:pt>
                <c:pt idx="9">
                  <c:v>1 pers HH</c:v>
                </c:pt>
                <c:pt idx="10">
                  <c:v>2+ pers HH</c:v>
                </c:pt>
                <c:pt idx="12">
                  <c:v>&lt; 18 HH</c:v>
                </c:pt>
                <c:pt idx="13">
                  <c:v>Other HH</c:v>
                </c:pt>
                <c:pt idx="15">
                  <c:v>Age 18–24</c:v>
                </c:pt>
                <c:pt idx="16">
                  <c:v>Age 25–34</c:v>
                </c:pt>
                <c:pt idx="17">
                  <c:v>Age 35–49</c:v>
                </c:pt>
                <c:pt idx="18">
                  <c:v>Age 50–59</c:v>
                </c:pt>
                <c:pt idx="19">
                  <c:v>Age 60+</c:v>
                </c:pt>
                <c:pt idx="21">
                  <c:v>&lt; $15,000</c:v>
                </c:pt>
                <c:pt idx="22">
                  <c:v>$15K - $30K</c:v>
                </c:pt>
                <c:pt idx="23">
                  <c:v>$30K–$50K</c:v>
                </c:pt>
                <c:pt idx="24">
                  <c:v>$50K–$75K</c:v>
                </c:pt>
                <c:pt idx="25">
                  <c:v> ≥ $75K </c:v>
                </c:pt>
              </c:strCache>
            </c:strRef>
          </c:cat>
          <c:val>
            <c:numRef>
              <c:f>Sheet1!$C$2:$C$27</c:f>
              <c:numCache>
                <c:formatCode>General</c:formatCode>
                <c:ptCount val="26"/>
                <c:pt idx="0">
                  <c:v>73.52</c:v>
                </c:pt>
                <c:pt idx="1">
                  <c:v>12.350000000000014</c:v>
                </c:pt>
                <c:pt idx="2">
                  <c:v>2.1</c:v>
                </c:pt>
                <c:pt idx="3">
                  <c:v>2.84</c:v>
                </c:pt>
                <c:pt idx="4">
                  <c:v>9.19</c:v>
                </c:pt>
                <c:pt idx="6">
                  <c:v>46.51</c:v>
                </c:pt>
                <c:pt idx="7">
                  <c:v>53.49</c:v>
                </c:pt>
                <c:pt idx="9">
                  <c:v>33.760000000000012</c:v>
                </c:pt>
                <c:pt idx="10">
                  <c:v>66.239999999999995</c:v>
                </c:pt>
                <c:pt idx="12">
                  <c:v>29.650000000000027</c:v>
                </c:pt>
                <c:pt idx="13">
                  <c:v>70.349999999999994</c:v>
                </c:pt>
                <c:pt idx="15">
                  <c:v>14.58</c:v>
                </c:pt>
                <c:pt idx="16">
                  <c:v>18.43</c:v>
                </c:pt>
                <c:pt idx="17">
                  <c:v>30.82</c:v>
                </c:pt>
                <c:pt idx="18">
                  <c:v>15.91</c:v>
                </c:pt>
                <c:pt idx="19">
                  <c:v>20.260000000000002</c:v>
                </c:pt>
                <c:pt idx="21">
                  <c:v>12.54</c:v>
                </c:pt>
                <c:pt idx="22">
                  <c:v>14.68</c:v>
                </c:pt>
                <c:pt idx="23">
                  <c:v>19.989999999999963</c:v>
                </c:pt>
                <c:pt idx="24">
                  <c:v>20.56</c:v>
                </c:pt>
                <c:pt idx="25">
                  <c:v>32.230000000000011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Imputed Mean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Sheet1!$A$2:$A$27</c:f>
              <c:strCache>
                <c:ptCount val="26"/>
                <c:pt idx="0">
                  <c:v>White</c:v>
                </c:pt>
                <c:pt idx="1">
                  <c:v>Black</c:v>
                </c:pt>
                <c:pt idx="2">
                  <c:v>Asian</c:v>
                </c:pt>
                <c:pt idx="3">
                  <c:v>Other</c:v>
                </c:pt>
                <c:pt idx="4">
                  <c:v>Hisp</c:v>
                </c:pt>
                <c:pt idx="6">
                  <c:v>Male</c:v>
                </c:pt>
                <c:pt idx="7">
                  <c:v>Female</c:v>
                </c:pt>
                <c:pt idx="9">
                  <c:v>1 pers HH</c:v>
                </c:pt>
                <c:pt idx="10">
                  <c:v>2+ pers HH</c:v>
                </c:pt>
                <c:pt idx="12">
                  <c:v>&lt; 18 HH</c:v>
                </c:pt>
                <c:pt idx="13">
                  <c:v>Other HH</c:v>
                </c:pt>
                <c:pt idx="15">
                  <c:v>Age 18–24</c:v>
                </c:pt>
                <c:pt idx="16">
                  <c:v>Age 25–34</c:v>
                </c:pt>
                <c:pt idx="17">
                  <c:v>Age 35–49</c:v>
                </c:pt>
                <c:pt idx="18">
                  <c:v>Age 50–59</c:v>
                </c:pt>
                <c:pt idx="19">
                  <c:v>Age 60+</c:v>
                </c:pt>
                <c:pt idx="21">
                  <c:v>&lt; $15,000</c:v>
                </c:pt>
                <c:pt idx="22">
                  <c:v>$15K - $30K</c:v>
                </c:pt>
                <c:pt idx="23">
                  <c:v>$30K–$50K</c:v>
                </c:pt>
                <c:pt idx="24">
                  <c:v>$50K–$75K</c:v>
                </c:pt>
                <c:pt idx="25">
                  <c:v> ≥ $75K </c:v>
                </c:pt>
              </c:strCache>
            </c:strRef>
          </c:cat>
          <c:val>
            <c:numRef>
              <c:f>Sheet1!$D$2:$D$27</c:f>
              <c:numCache>
                <c:formatCode>General</c:formatCode>
                <c:ptCount val="26"/>
                <c:pt idx="0">
                  <c:v>73.39</c:v>
                </c:pt>
                <c:pt idx="1">
                  <c:v>11.41</c:v>
                </c:pt>
                <c:pt idx="2">
                  <c:v>2.79</c:v>
                </c:pt>
                <c:pt idx="3">
                  <c:v>2.69</c:v>
                </c:pt>
                <c:pt idx="4">
                  <c:v>9.7200000000000024</c:v>
                </c:pt>
                <c:pt idx="6">
                  <c:v>46.94</c:v>
                </c:pt>
                <c:pt idx="7">
                  <c:v>53.06</c:v>
                </c:pt>
                <c:pt idx="9">
                  <c:v>31.99</c:v>
                </c:pt>
                <c:pt idx="10">
                  <c:v>68.010000000000005</c:v>
                </c:pt>
                <c:pt idx="12">
                  <c:v>29.86</c:v>
                </c:pt>
                <c:pt idx="13">
                  <c:v>70.14</c:v>
                </c:pt>
                <c:pt idx="15">
                  <c:v>13.2</c:v>
                </c:pt>
                <c:pt idx="16">
                  <c:v>17.489999999999963</c:v>
                </c:pt>
                <c:pt idx="17">
                  <c:v>30.04</c:v>
                </c:pt>
                <c:pt idx="18">
                  <c:v>15.2</c:v>
                </c:pt>
                <c:pt idx="19">
                  <c:v>24.07</c:v>
                </c:pt>
                <c:pt idx="21">
                  <c:v>11.52</c:v>
                </c:pt>
                <c:pt idx="22">
                  <c:v>15.93</c:v>
                </c:pt>
                <c:pt idx="23">
                  <c:v>22.12</c:v>
                </c:pt>
                <c:pt idx="24">
                  <c:v>21.39</c:v>
                </c:pt>
                <c:pt idx="25">
                  <c:v>29.03</c:v>
                </c:pt>
              </c:numCache>
            </c:numRef>
          </c:val>
        </c:ser>
        <c:axId val="66580480"/>
        <c:axId val="66582016"/>
      </c:barChart>
      <c:catAx>
        <c:axId val="66580480"/>
        <c:scaling>
          <c:orientation val="minMax"/>
        </c:scaling>
        <c:axPos val="b"/>
        <c:tickLblPos val="nextTo"/>
        <c:txPr>
          <a:bodyPr/>
          <a:lstStyle/>
          <a:p>
            <a:pPr>
              <a:defRPr sz="1500" baseline="0"/>
            </a:pPr>
            <a:endParaRPr lang="en-US"/>
          </a:p>
        </c:txPr>
        <c:crossAx val="66582016"/>
        <c:crosses val="autoZero"/>
        <c:auto val="1"/>
        <c:lblAlgn val="ctr"/>
        <c:lblOffset val="100"/>
      </c:catAx>
      <c:valAx>
        <c:axId val="66582016"/>
        <c:scaling>
          <c:orientation val="minMax"/>
        </c:scaling>
        <c:axPos val="l"/>
        <c:majorGridlines/>
        <c:numFmt formatCode="General" sourceLinked="1"/>
        <c:tickLblPos val="nextTo"/>
        <c:crossAx val="6658048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20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0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000"/>
            </a:pPr>
            <a:endParaRPr lang="en-US"/>
          </a:p>
        </c:txPr>
      </c:legendEntry>
      <c:layout>
        <c:manualLayout>
          <c:xMode val="edge"/>
          <c:yMode val="edge"/>
          <c:x val="0.61351386317503509"/>
          <c:y val="6.837772497372753E-2"/>
          <c:w val="0.34127605964148133"/>
          <c:h val="0.26363902737009925"/>
        </c:manualLayout>
      </c:layout>
      <c:overlay val="1"/>
      <c:spPr>
        <a:solidFill>
          <a:schemeClr val="bg1"/>
        </a:solidFill>
      </c:sp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4.5800743657042869E-2"/>
          <c:y val="3.7523260565795198E-2"/>
          <c:w val="0.94147451881014876"/>
          <c:h val="0.7512684937309809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Respondent Mean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Sheet1!$A$2:$A$27</c:f>
              <c:strCache>
                <c:ptCount val="26"/>
                <c:pt idx="0">
                  <c:v>White</c:v>
                </c:pt>
                <c:pt idx="1">
                  <c:v>Black</c:v>
                </c:pt>
                <c:pt idx="2">
                  <c:v>Asian</c:v>
                </c:pt>
                <c:pt idx="3">
                  <c:v>Other</c:v>
                </c:pt>
                <c:pt idx="4">
                  <c:v>Hisp</c:v>
                </c:pt>
                <c:pt idx="6">
                  <c:v>Male</c:v>
                </c:pt>
                <c:pt idx="7">
                  <c:v>Female</c:v>
                </c:pt>
                <c:pt idx="9">
                  <c:v>1 pers HH</c:v>
                </c:pt>
                <c:pt idx="10">
                  <c:v>2+ pers HH</c:v>
                </c:pt>
                <c:pt idx="12">
                  <c:v>&lt; 18 HH</c:v>
                </c:pt>
                <c:pt idx="13">
                  <c:v>Other HH</c:v>
                </c:pt>
                <c:pt idx="15">
                  <c:v>Age 18–24</c:v>
                </c:pt>
                <c:pt idx="16">
                  <c:v>Age 25–34</c:v>
                </c:pt>
                <c:pt idx="17">
                  <c:v>Age 35–49</c:v>
                </c:pt>
                <c:pt idx="18">
                  <c:v>Age 50–59</c:v>
                </c:pt>
                <c:pt idx="19">
                  <c:v>Age 60+</c:v>
                </c:pt>
                <c:pt idx="21">
                  <c:v>&lt; $15,000</c:v>
                </c:pt>
                <c:pt idx="22">
                  <c:v>$15K - $30K</c:v>
                </c:pt>
                <c:pt idx="23">
                  <c:v>$30K–$50K</c:v>
                </c:pt>
                <c:pt idx="24">
                  <c:v>$50K–$75K</c:v>
                </c:pt>
                <c:pt idx="25">
                  <c:v> ≥ $75K </c:v>
                </c:pt>
              </c:strCache>
            </c:str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75.430000000000007</c:v>
                </c:pt>
                <c:pt idx="1">
                  <c:v>11.17</c:v>
                </c:pt>
                <c:pt idx="2">
                  <c:v>1.98</c:v>
                </c:pt>
                <c:pt idx="3">
                  <c:v>2.91</c:v>
                </c:pt>
                <c:pt idx="4">
                  <c:v>8.51</c:v>
                </c:pt>
                <c:pt idx="6">
                  <c:v>44.58</c:v>
                </c:pt>
                <c:pt idx="7">
                  <c:v>55.42</c:v>
                </c:pt>
                <c:pt idx="9">
                  <c:v>42.69</c:v>
                </c:pt>
                <c:pt idx="10">
                  <c:v>57.31</c:v>
                </c:pt>
                <c:pt idx="12">
                  <c:v>23.9</c:v>
                </c:pt>
                <c:pt idx="13">
                  <c:v>76.099999999999994</c:v>
                </c:pt>
                <c:pt idx="15">
                  <c:v>14.03</c:v>
                </c:pt>
                <c:pt idx="16">
                  <c:v>16.48</c:v>
                </c:pt>
                <c:pt idx="17">
                  <c:v>27.68</c:v>
                </c:pt>
                <c:pt idx="18">
                  <c:v>15.48</c:v>
                </c:pt>
                <c:pt idx="19">
                  <c:v>26.34</c:v>
                </c:pt>
                <c:pt idx="21">
                  <c:v>15.06</c:v>
                </c:pt>
                <c:pt idx="22">
                  <c:v>16.11</c:v>
                </c:pt>
                <c:pt idx="23">
                  <c:v>20.2</c:v>
                </c:pt>
                <c:pt idx="24">
                  <c:v>18.36</c:v>
                </c:pt>
                <c:pt idx="25">
                  <c:v>30.28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True Mean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</c:spPr>
          <c:cat>
            <c:strRef>
              <c:f>Sheet1!$A$2:$A$27</c:f>
              <c:strCache>
                <c:ptCount val="26"/>
                <c:pt idx="0">
                  <c:v>White</c:v>
                </c:pt>
                <c:pt idx="1">
                  <c:v>Black</c:v>
                </c:pt>
                <c:pt idx="2">
                  <c:v>Asian</c:v>
                </c:pt>
                <c:pt idx="3">
                  <c:v>Other</c:v>
                </c:pt>
                <c:pt idx="4">
                  <c:v>Hisp</c:v>
                </c:pt>
                <c:pt idx="6">
                  <c:v>Male</c:v>
                </c:pt>
                <c:pt idx="7">
                  <c:v>Female</c:v>
                </c:pt>
                <c:pt idx="9">
                  <c:v>1 pers HH</c:v>
                </c:pt>
                <c:pt idx="10">
                  <c:v>2+ pers HH</c:v>
                </c:pt>
                <c:pt idx="12">
                  <c:v>&lt; 18 HH</c:v>
                </c:pt>
                <c:pt idx="13">
                  <c:v>Other HH</c:v>
                </c:pt>
                <c:pt idx="15">
                  <c:v>Age 18–24</c:v>
                </c:pt>
                <c:pt idx="16">
                  <c:v>Age 25–34</c:v>
                </c:pt>
                <c:pt idx="17">
                  <c:v>Age 35–49</c:v>
                </c:pt>
                <c:pt idx="18">
                  <c:v>Age 50–59</c:v>
                </c:pt>
                <c:pt idx="19">
                  <c:v>Age 60+</c:v>
                </c:pt>
                <c:pt idx="21">
                  <c:v>&lt; $15,000</c:v>
                </c:pt>
                <c:pt idx="22">
                  <c:v>$15K - $30K</c:v>
                </c:pt>
                <c:pt idx="23">
                  <c:v>$30K–$50K</c:v>
                </c:pt>
                <c:pt idx="24">
                  <c:v>$50K–$75K</c:v>
                </c:pt>
                <c:pt idx="25">
                  <c:v> ≥ $75K </c:v>
                </c:pt>
              </c:strCache>
            </c:strRef>
          </c:cat>
          <c:val>
            <c:numRef>
              <c:f>Sheet1!$C$2:$C$27</c:f>
              <c:numCache>
                <c:formatCode>General</c:formatCode>
                <c:ptCount val="26"/>
                <c:pt idx="0">
                  <c:v>73.52</c:v>
                </c:pt>
                <c:pt idx="1">
                  <c:v>12.35</c:v>
                </c:pt>
                <c:pt idx="2">
                  <c:v>2.1</c:v>
                </c:pt>
                <c:pt idx="3">
                  <c:v>2.84</c:v>
                </c:pt>
                <c:pt idx="4">
                  <c:v>9.19</c:v>
                </c:pt>
                <c:pt idx="6">
                  <c:v>46.51</c:v>
                </c:pt>
                <c:pt idx="7">
                  <c:v>53.49</c:v>
                </c:pt>
                <c:pt idx="9">
                  <c:v>33.76</c:v>
                </c:pt>
                <c:pt idx="10">
                  <c:v>66.239999999999995</c:v>
                </c:pt>
                <c:pt idx="12">
                  <c:v>29.65</c:v>
                </c:pt>
                <c:pt idx="13">
                  <c:v>70.349999999999994</c:v>
                </c:pt>
                <c:pt idx="15">
                  <c:v>14.58</c:v>
                </c:pt>
                <c:pt idx="16">
                  <c:v>18.43</c:v>
                </c:pt>
                <c:pt idx="17">
                  <c:v>30.82</c:v>
                </c:pt>
                <c:pt idx="18">
                  <c:v>15.91</c:v>
                </c:pt>
                <c:pt idx="19">
                  <c:v>20.260000000000002</c:v>
                </c:pt>
                <c:pt idx="21">
                  <c:v>12.54</c:v>
                </c:pt>
                <c:pt idx="22">
                  <c:v>14.68</c:v>
                </c:pt>
                <c:pt idx="23">
                  <c:v>19.989999999999998</c:v>
                </c:pt>
                <c:pt idx="24">
                  <c:v>20.56</c:v>
                </c:pt>
                <c:pt idx="25">
                  <c:v>32.229999999999997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Imputed Mean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Sheet1!$A$2:$A$27</c:f>
              <c:strCache>
                <c:ptCount val="26"/>
                <c:pt idx="0">
                  <c:v>White</c:v>
                </c:pt>
                <c:pt idx="1">
                  <c:v>Black</c:v>
                </c:pt>
                <c:pt idx="2">
                  <c:v>Asian</c:v>
                </c:pt>
                <c:pt idx="3">
                  <c:v>Other</c:v>
                </c:pt>
                <c:pt idx="4">
                  <c:v>Hisp</c:v>
                </c:pt>
                <c:pt idx="6">
                  <c:v>Male</c:v>
                </c:pt>
                <c:pt idx="7">
                  <c:v>Female</c:v>
                </c:pt>
                <c:pt idx="9">
                  <c:v>1 pers HH</c:v>
                </c:pt>
                <c:pt idx="10">
                  <c:v>2+ pers HH</c:v>
                </c:pt>
                <c:pt idx="12">
                  <c:v>&lt; 18 HH</c:v>
                </c:pt>
                <c:pt idx="13">
                  <c:v>Other HH</c:v>
                </c:pt>
                <c:pt idx="15">
                  <c:v>Age 18–24</c:v>
                </c:pt>
                <c:pt idx="16">
                  <c:v>Age 25–34</c:v>
                </c:pt>
                <c:pt idx="17">
                  <c:v>Age 35–49</c:v>
                </c:pt>
                <c:pt idx="18">
                  <c:v>Age 50–59</c:v>
                </c:pt>
                <c:pt idx="19">
                  <c:v>Age 60+</c:v>
                </c:pt>
                <c:pt idx="21">
                  <c:v>&lt; $15,000</c:v>
                </c:pt>
                <c:pt idx="22">
                  <c:v>$15K - $30K</c:v>
                </c:pt>
                <c:pt idx="23">
                  <c:v>$30K–$50K</c:v>
                </c:pt>
                <c:pt idx="24">
                  <c:v>$50K–$75K</c:v>
                </c:pt>
                <c:pt idx="25">
                  <c:v> ≥ $75K </c:v>
                </c:pt>
              </c:strCache>
            </c:strRef>
          </c:cat>
          <c:val>
            <c:numRef>
              <c:f>Sheet1!$D$2:$D$27</c:f>
              <c:numCache>
                <c:formatCode>General</c:formatCode>
                <c:ptCount val="26"/>
                <c:pt idx="0">
                  <c:v>73.39</c:v>
                </c:pt>
                <c:pt idx="1">
                  <c:v>11.41</c:v>
                </c:pt>
                <c:pt idx="2">
                  <c:v>2.79</c:v>
                </c:pt>
                <c:pt idx="3">
                  <c:v>2.69</c:v>
                </c:pt>
                <c:pt idx="4">
                  <c:v>9.7200000000000006</c:v>
                </c:pt>
                <c:pt idx="6">
                  <c:v>46.94</c:v>
                </c:pt>
                <c:pt idx="7">
                  <c:v>53.06</c:v>
                </c:pt>
                <c:pt idx="9">
                  <c:v>31.99</c:v>
                </c:pt>
                <c:pt idx="10">
                  <c:v>68.010000000000005</c:v>
                </c:pt>
                <c:pt idx="12">
                  <c:v>29.86</c:v>
                </c:pt>
                <c:pt idx="13">
                  <c:v>70.14</c:v>
                </c:pt>
                <c:pt idx="15">
                  <c:v>13.2</c:v>
                </c:pt>
                <c:pt idx="16">
                  <c:v>17.489999999999998</c:v>
                </c:pt>
                <c:pt idx="17">
                  <c:v>30.04</c:v>
                </c:pt>
                <c:pt idx="18">
                  <c:v>15.2</c:v>
                </c:pt>
                <c:pt idx="19">
                  <c:v>24.07</c:v>
                </c:pt>
                <c:pt idx="21">
                  <c:v>11.52</c:v>
                </c:pt>
                <c:pt idx="22">
                  <c:v>15.93</c:v>
                </c:pt>
                <c:pt idx="23">
                  <c:v>22.12</c:v>
                </c:pt>
                <c:pt idx="24">
                  <c:v>21.39</c:v>
                </c:pt>
                <c:pt idx="25">
                  <c:v>29.03</c:v>
                </c:pt>
              </c:numCache>
            </c:numRef>
          </c:val>
        </c:ser>
        <c:axId val="66863104"/>
        <c:axId val="66864640"/>
      </c:barChart>
      <c:catAx>
        <c:axId val="66863104"/>
        <c:scaling>
          <c:orientation val="minMax"/>
        </c:scaling>
        <c:axPos val="b"/>
        <c:tickLblPos val="nextTo"/>
        <c:txPr>
          <a:bodyPr/>
          <a:lstStyle/>
          <a:p>
            <a:pPr>
              <a:defRPr sz="1500" baseline="0"/>
            </a:pPr>
            <a:endParaRPr lang="en-US"/>
          </a:p>
        </c:txPr>
        <c:crossAx val="66864640"/>
        <c:crosses val="autoZero"/>
        <c:auto val="1"/>
        <c:lblAlgn val="ctr"/>
        <c:lblOffset val="100"/>
      </c:catAx>
      <c:valAx>
        <c:axId val="66864640"/>
        <c:scaling>
          <c:orientation val="minMax"/>
        </c:scaling>
        <c:axPos val="l"/>
        <c:majorGridlines/>
        <c:numFmt formatCode="General" sourceLinked="1"/>
        <c:tickLblPos val="nextTo"/>
        <c:crossAx val="6686310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20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0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000"/>
            </a:pPr>
            <a:endParaRPr lang="en-US"/>
          </a:p>
        </c:txPr>
      </c:legendEntry>
      <c:layout>
        <c:manualLayout>
          <c:xMode val="edge"/>
          <c:yMode val="edge"/>
          <c:x val="0.61351386317503509"/>
          <c:y val="6.8377724973727544E-2"/>
          <c:w val="0.34127605964148128"/>
          <c:h val="0.26363902737009925"/>
        </c:manualLayout>
      </c:layout>
      <c:overlay val="1"/>
      <c:spPr>
        <a:solidFill>
          <a:schemeClr val="bg1"/>
        </a:solidFill>
      </c:spPr>
    </c:legend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plotArea>
      <c:layout>
        <c:manualLayout>
          <c:layoutTarget val="inner"/>
          <c:xMode val="edge"/>
          <c:yMode val="edge"/>
          <c:x val="0.13643938738426975"/>
          <c:y val="6.0659813356663754E-2"/>
          <c:w val="0.72178405583917515"/>
          <c:h val="0.82727981918926863"/>
        </c:manualLayout>
      </c:layout>
      <c:lineChart>
        <c:grouping val="standard"/>
        <c:ser>
          <c:idx val="0"/>
          <c:order val="0"/>
          <c:tx>
            <c:strRef>
              <c:f>'OVERALL - 3'!$K$26</c:f>
              <c:strCache>
                <c:ptCount val="1"/>
                <c:pt idx="0">
                  <c:v>26% RR</c:v>
                </c:pt>
              </c:strCache>
            </c:strRef>
          </c:tx>
          <c:spPr>
            <a:ln>
              <a:solidFill>
                <a:schemeClr val="tx2">
                  <a:lumMod val="75000"/>
                </a:schemeClr>
              </a:solidFill>
            </a:ln>
          </c:spPr>
          <c:cat>
            <c:strRef>
              <c:f>'OVERALL - 3'!$J$27:$J$47</c:f>
              <c:strCache>
                <c:ptCount val="21"/>
                <c:pt idx="0">
                  <c:v>White</c:v>
                </c:pt>
                <c:pt idx="1">
                  <c:v>Black</c:v>
                </c:pt>
                <c:pt idx="2">
                  <c:v>Asian</c:v>
                </c:pt>
                <c:pt idx="3">
                  <c:v>Other</c:v>
                </c:pt>
                <c:pt idx="4">
                  <c:v>Hisp</c:v>
                </c:pt>
                <c:pt idx="5">
                  <c:v>Male</c:v>
                </c:pt>
                <c:pt idx="6">
                  <c:v>Female</c:v>
                </c:pt>
                <c:pt idx="7">
                  <c:v>1 HH</c:v>
                </c:pt>
                <c:pt idx="8">
                  <c:v>1+ HH</c:v>
                </c:pt>
                <c:pt idx="9">
                  <c:v>1+ child</c:v>
                </c:pt>
                <c:pt idx="10">
                  <c:v>No child</c:v>
                </c:pt>
                <c:pt idx="11">
                  <c:v>18-24</c:v>
                </c:pt>
                <c:pt idx="12">
                  <c:v>25-34</c:v>
                </c:pt>
                <c:pt idx="13">
                  <c:v>35-49</c:v>
                </c:pt>
                <c:pt idx="14">
                  <c:v>50-59</c:v>
                </c:pt>
                <c:pt idx="15">
                  <c:v>60+</c:v>
                </c:pt>
                <c:pt idx="16">
                  <c:v>&lt;15k</c:v>
                </c:pt>
                <c:pt idx="17">
                  <c:v>15K-30K</c:v>
                </c:pt>
                <c:pt idx="18">
                  <c:v>30k-50k</c:v>
                </c:pt>
                <c:pt idx="19">
                  <c:v>50k-75k</c:v>
                </c:pt>
                <c:pt idx="20">
                  <c:v>75k+</c:v>
                </c:pt>
              </c:strCache>
            </c:strRef>
          </c:cat>
          <c:val>
            <c:numRef>
              <c:f>'OVERALL - 3'!$K$27:$K$47</c:f>
              <c:numCache>
                <c:formatCode>0.00%</c:formatCode>
                <c:ptCount val="21"/>
                <c:pt idx="0">
                  <c:v>5.0954117650918408E-3</c:v>
                </c:pt>
                <c:pt idx="1">
                  <c:v>8.9835090579065385E-2</c:v>
                </c:pt>
                <c:pt idx="2">
                  <c:v>-0.37908785030238101</c:v>
                </c:pt>
                <c:pt idx="3">
                  <c:v>4.9810490825374275E-2</c:v>
                </c:pt>
                <c:pt idx="4">
                  <c:v>-8.9968301903743261E-2</c:v>
                </c:pt>
                <c:pt idx="5">
                  <c:v>-2.2769510259496088E-2</c:v>
                </c:pt>
                <c:pt idx="6">
                  <c:v>1.9797600651155902E-2</c:v>
                </c:pt>
                <c:pt idx="7">
                  <c:v>9.4822609613627096E-2</c:v>
                </c:pt>
                <c:pt idx="8">
                  <c:v>-4.8325886271804605E-2</c:v>
                </c:pt>
                <c:pt idx="9">
                  <c:v>-3.684199847569259E-2</c:v>
                </c:pt>
                <c:pt idx="10">
                  <c:v>1.5526036845941902E-2</c:v>
                </c:pt>
                <c:pt idx="11">
                  <c:v>0.11491246940072745</c:v>
                </c:pt>
                <c:pt idx="12">
                  <c:v>4.0417234309352117E-2</c:v>
                </c:pt>
                <c:pt idx="13">
                  <c:v>2.0712343709488289E-2</c:v>
                </c:pt>
                <c:pt idx="14">
                  <c:v>4.9281227721307733E-2</c:v>
                </c:pt>
                <c:pt idx="15">
                  <c:v>-0.18960261945211634</c:v>
                </c:pt>
                <c:pt idx="16">
                  <c:v>0.14870736342358978</c:v>
                </c:pt>
                <c:pt idx="17">
                  <c:v>-9.3789570351497237E-2</c:v>
                </c:pt>
                <c:pt idx="18">
                  <c:v>-0.12207595306586012</c:v>
                </c:pt>
                <c:pt idx="19">
                  <c:v>-6.3944056469424845E-2</c:v>
                </c:pt>
                <c:pt idx="20">
                  <c:v>0.1013300490552954</c:v>
                </c:pt>
              </c:numCache>
            </c:numRef>
          </c:val>
        </c:ser>
        <c:ser>
          <c:idx val="1"/>
          <c:order val="1"/>
          <c:tx>
            <c:strRef>
              <c:f>'OVERALL - 3'!$L$26</c:f>
              <c:strCache>
                <c:ptCount val="1"/>
                <c:pt idx="0">
                  <c:v>41% RR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cat>
            <c:strRef>
              <c:f>'OVERALL - 3'!$J$27:$J$47</c:f>
              <c:strCache>
                <c:ptCount val="21"/>
                <c:pt idx="0">
                  <c:v>White</c:v>
                </c:pt>
                <c:pt idx="1">
                  <c:v>Black</c:v>
                </c:pt>
                <c:pt idx="2">
                  <c:v>Asian</c:v>
                </c:pt>
                <c:pt idx="3">
                  <c:v>Other</c:v>
                </c:pt>
                <c:pt idx="4">
                  <c:v>Hisp</c:v>
                </c:pt>
                <c:pt idx="5">
                  <c:v>Male</c:v>
                </c:pt>
                <c:pt idx="6">
                  <c:v>Female</c:v>
                </c:pt>
                <c:pt idx="7">
                  <c:v>1 HH</c:v>
                </c:pt>
                <c:pt idx="8">
                  <c:v>1+ HH</c:v>
                </c:pt>
                <c:pt idx="9">
                  <c:v>1+ child</c:v>
                </c:pt>
                <c:pt idx="10">
                  <c:v>No child</c:v>
                </c:pt>
                <c:pt idx="11">
                  <c:v>18-24</c:v>
                </c:pt>
                <c:pt idx="12">
                  <c:v>25-34</c:v>
                </c:pt>
                <c:pt idx="13">
                  <c:v>35-49</c:v>
                </c:pt>
                <c:pt idx="14">
                  <c:v>50-59</c:v>
                </c:pt>
                <c:pt idx="15">
                  <c:v>60+</c:v>
                </c:pt>
                <c:pt idx="16">
                  <c:v>&lt;15k</c:v>
                </c:pt>
                <c:pt idx="17">
                  <c:v>15K-30K</c:v>
                </c:pt>
                <c:pt idx="18">
                  <c:v>30k-50k</c:v>
                </c:pt>
                <c:pt idx="19">
                  <c:v>50k-75k</c:v>
                </c:pt>
                <c:pt idx="20">
                  <c:v>75k+</c:v>
                </c:pt>
              </c:strCache>
            </c:strRef>
          </c:cat>
          <c:val>
            <c:numRef>
              <c:f>'OVERALL - 3'!$L$27:$L$47</c:f>
              <c:numCache>
                <c:formatCode>0.00%</c:formatCode>
                <c:ptCount val="21"/>
                <c:pt idx="0">
                  <c:v>1.7384458339104267E-3</c:v>
                </c:pt>
                <c:pt idx="1">
                  <c:v>7.6223231273301814E-2</c:v>
                </c:pt>
                <c:pt idx="2">
                  <c:v>-0.32479026128802713</c:v>
                </c:pt>
                <c:pt idx="3">
                  <c:v>5.0740868531919316E-2</c:v>
                </c:pt>
                <c:pt idx="4">
                  <c:v>-5.7564233498734602E-2</c:v>
                </c:pt>
                <c:pt idx="5">
                  <c:v>-9.191808535591775E-3</c:v>
                </c:pt>
                <c:pt idx="6">
                  <c:v>7.9920803115929324E-3</c:v>
                </c:pt>
                <c:pt idx="7">
                  <c:v>5.2501763109871695E-2</c:v>
                </c:pt>
                <c:pt idx="8">
                  <c:v>-2.6757270691612208E-2</c:v>
                </c:pt>
                <c:pt idx="9">
                  <c:v>-7.0283764790020692E-3</c:v>
                </c:pt>
                <c:pt idx="10">
                  <c:v>2.9619140300475477E-3</c:v>
                </c:pt>
                <c:pt idx="11">
                  <c:v>9.438916095132513E-2</c:v>
                </c:pt>
                <c:pt idx="12">
                  <c:v>5.1060654379139973E-2</c:v>
                </c:pt>
                <c:pt idx="13">
                  <c:v>2.5361329267069934E-2</c:v>
                </c:pt>
                <c:pt idx="14">
                  <c:v>4.427198101287029E-2</c:v>
                </c:pt>
                <c:pt idx="15">
                  <c:v>-0.18765844827107811</c:v>
                </c:pt>
                <c:pt idx="16">
                  <c:v>8.1383384120594482E-2</c:v>
                </c:pt>
                <c:pt idx="17">
                  <c:v>-8.5410490784269238E-2</c:v>
                </c:pt>
                <c:pt idx="18">
                  <c:v>-0.10681453413276647</c:v>
                </c:pt>
                <c:pt idx="19">
                  <c:v>-4.0383236377338531E-2</c:v>
                </c:pt>
                <c:pt idx="20">
                  <c:v>9.9223393186715067E-2</c:v>
                </c:pt>
              </c:numCache>
            </c:numRef>
          </c:val>
        </c:ser>
        <c:ser>
          <c:idx val="2"/>
          <c:order val="2"/>
          <c:tx>
            <c:strRef>
              <c:f>'OVERALL - 3'!$M$26</c:f>
              <c:strCache>
                <c:ptCount val="1"/>
                <c:pt idx="0">
                  <c:v>60% RR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cat>
            <c:strRef>
              <c:f>'OVERALL - 3'!$J$27:$J$47</c:f>
              <c:strCache>
                <c:ptCount val="21"/>
                <c:pt idx="0">
                  <c:v>White</c:v>
                </c:pt>
                <c:pt idx="1">
                  <c:v>Black</c:v>
                </c:pt>
                <c:pt idx="2">
                  <c:v>Asian</c:v>
                </c:pt>
                <c:pt idx="3">
                  <c:v>Other</c:v>
                </c:pt>
                <c:pt idx="4">
                  <c:v>Hisp</c:v>
                </c:pt>
                <c:pt idx="5">
                  <c:v>Male</c:v>
                </c:pt>
                <c:pt idx="6">
                  <c:v>Female</c:v>
                </c:pt>
                <c:pt idx="7">
                  <c:v>1 HH</c:v>
                </c:pt>
                <c:pt idx="8">
                  <c:v>1+ HH</c:v>
                </c:pt>
                <c:pt idx="9">
                  <c:v>1+ child</c:v>
                </c:pt>
                <c:pt idx="10">
                  <c:v>No child</c:v>
                </c:pt>
                <c:pt idx="11">
                  <c:v>18-24</c:v>
                </c:pt>
                <c:pt idx="12">
                  <c:v>25-34</c:v>
                </c:pt>
                <c:pt idx="13">
                  <c:v>35-49</c:v>
                </c:pt>
                <c:pt idx="14">
                  <c:v>50-59</c:v>
                </c:pt>
                <c:pt idx="15">
                  <c:v>60+</c:v>
                </c:pt>
                <c:pt idx="16">
                  <c:v>&lt;15k</c:v>
                </c:pt>
                <c:pt idx="17">
                  <c:v>15K-30K</c:v>
                </c:pt>
                <c:pt idx="18">
                  <c:v>30k-50k</c:v>
                </c:pt>
                <c:pt idx="19">
                  <c:v>50k-75k</c:v>
                </c:pt>
                <c:pt idx="20">
                  <c:v>75k+</c:v>
                </c:pt>
              </c:strCache>
            </c:strRef>
          </c:cat>
          <c:val>
            <c:numRef>
              <c:f>'OVERALL - 3'!$M$27:$M$47</c:f>
              <c:numCache>
                <c:formatCode>0.00%</c:formatCode>
                <c:ptCount val="21"/>
                <c:pt idx="0">
                  <c:v>-3.0456387989196815E-3</c:v>
                </c:pt>
                <c:pt idx="1">
                  <c:v>6.2247509151160292E-2</c:v>
                </c:pt>
                <c:pt idx="2">
                  <c:v>-0.23369308361749647</c:v>
                </c:pt>
                <c:pt idx="3">
                  <c:v>7.7113153134784035E-2</c:v>
                </c:pt>
                <c:pt idx="4">
                  <c:v>-2.9538174926311535E-2</c:v>
                </c:pt>
                <c:pt idx="5">
                  <c:v>3.2792617347187553E-3</c:v>
                </c:pt>
                <c:pt idx="6">
                  <c:v>-2.8512477218302461E-3</c:v>
                </c:pt>
                <c:pt idx="7">
                  <c:v>1.7253744311678726E-2</c:v>
                </c:pt>
                <c:pt idx="8">
                  <c:v>-8.7932876849358931E-3</c:v>
                </c:pt>
                <c:pt idx="9">
                  <c:v>1.3080094793368819E-2</c:v>
                </c:pt>
                <c:pt idx="10">
                  <c:v>-5.5122426066070524E-3</c:v>
                </c:pt>
                <c:pt idx="11">
                  <c:v>6.7898962816993341E-2</c:v>
                </c:pt>
                <c:pt idx="12">
                  <c:v>4.5462156352032372E-2</c:v>
                </c:pt>
                <c:pt idx="13">
                  <c:v>2.9897830859365995E-2</c:v>
                </c:pt>
                <c:pt idx="14">
                  <c:v>3.3641231160864891E-2</c:v>
                </c:pt>
                <c:pt idx="15">
                  <c:v>-0.16206712979775648</c:v>
                </c:pt>
                <c:pt idx="16">
                  <c:v>1.7545270091674142E-2</c:v>
                </c:pt>
                <c:pt idx="17">
                  <c:v>-5.7248704699087626E-2</c:v>
                </c:pt>
                <c:pt idx="18">
                  <c:v>-5.7702825987877363E-2</c:v>
                </c:pt>
                <c:pt idx="19">
                  <c:v>4.0674086491541001E-3</c:v>
                </c:pt>
                <c:pt idx="20">
                  <c:v>5.2434600475248838E-2</c:v>
                </c:pt>
              </c:numCache>
            </c:numRef>
          </c:val>
        </c:ser>
        <c:marker val="1"/>
        <c:axId val="66903424"/>
        <c:axId val="67276800"/>
      </c:lineChart>
      <c:catAx>
        <c:axId val="669034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Demographic</a:t>
                </a:r>
                <a:r>
                  <a:rPr lang="en-US" baseline="0"/>
                  <a:t> Characteristics</a:t>
                </a:r>
                <a:endParaRPr lang="en-US"/>
              </a:p>
            </c:rich>
          </c:tx>
          <c:layout/>
        </c:title>
        <c:numFmt formatCode="0.00%" sourceLinked="1"/>
        <c:tickLblPos val="nextTo"/>
        <c:spPr>
          <a:noFill/>
        </c:spPr>
        <c:crossAx val="67276800"/>
        <c:crosses val="autoZero"/>
        <c:auto val="1"/>
        <c:lblAlgn val="ctr"/>
        <c:lblOffset val="1000"/>
      </c:catAx>
      <c:valAx>
        <c:axId val="6727680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 </a:t>
                </a:r>
              </a:p>
            </c:rich>
          </c:tx>
          <c:layout/>
        </c:title>
        <c:numFmt formatCode="0.00%" sourceLinked="1"/>
        <c:majorTickMark val="none"/>
        <c:tickLblPos val="nextTo"/>
        <c:crossAx val="6690342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"/>
  <c:chart>
    <c:plotArea>
      <c:layout>
        <c:manualLayout>
          <c:layoutTarget val="inner"/>
          <c:xMode val="edge"/>
          <c:yMode val="edge"/>
          <c:x val="9.5980388241608108E-2"/>
          <c:y val="1.4845973910119501E-2"/>
          <c:w val="0.81134761859276261"/>
          <c:h val="0.89022151961782869"/>
        </c:manualLayout>
      </c:layout>
      <c:barChart>
        <c:barDir val="col"/>
        <c:grouping val="clustered"/>
        <c:ser>
          <c:idx val="0"/>
          <c:order val="0"/>
          <c:tx>
            <c:strRef>
              <c:f>'Sensitivity Analysis'!$B$51</c:f>
              <c:strCache>
                <c:ptCount val="1"/>
                <c:pt idx="0">
                  <c:v>26% RR</c:v>
                </c:pt>
              </c:strCache>
            </c:strRef>
          </c:tx>
          <c:spPr>
            <a:solidFill>
              <a:srgbClr val="255997"/>
            </a:solidFill>
          </c:spPr>
          <c:cat>
            <c:strRef>
              <c:f>'Sensitivity Analysis'!$C$50:$F$50</c:f>
              <c:strCache>
                <c:ptCount val="4"/>
                <c:pt idx="0">
                  <c:v>{CA}</c:v>
                </c:pt>
                <c:pt idx="1">
                  <c:v>{IA}</c:v>
                </c:pt>
                <c:pt idx="2">
                  <c:v>{CE}</c:v>
                </c:pt>
                <c:pt idx="3">
                  <c:v>{IE}</c:v>
                </c:pt>
              </c:strCache>
            </c:strRef>
          </c:cat>
          <c:val>
            <c:numRef>
              <c:f>'Sensitivity Analysis'!$C$51:$F$51</c:f>
              <c:numCache>
                <c:formatCode>0.00%</c:formatCode>
                <c:ptCount val="4"/>
                <c:pt idx="0">
                  <c:v>5.8498993389814753E-3</c:v>
                </c:pt>
                <c:pt idx="1">
                  <c:v>2.2639742465514015E-3</c:v>
                </c:pt>
                <c:pt idx="2">
                  <c:v>2.4127032832713204E-3</c:v>
                </c:pt>
                <c:pt idx="3">
                  <c:v>8.7913485730419828E-3</c:v>
                </c:pt>
              </c:numCache>
            </c:numRef>
          </c:val>
        </c:ser>
        <c:ser>
          <c:idx val="1"/>
          <c:order val="1"/>
          <c:tx>
            <c:strRef>
              <c:f>'Sensitivity Analysis'!$B$52</c:f>
              <c:strCache>
                <c:ptCount val="1"/>
                <c:pt idx="0">
                  <c:v>41% RR</c:v>
                </c:pt>
              </c:strCache>
            </c:strRef>
          </c:tx>
          <c:spPr>
            <a:solidFill>
              <a:srgbClr val="57C844"/>
            </a:solidFill>
          </c:spPr>
          <c:cat>
            <c:strRef>
              <c:f>'Sensitivity Analysis'!$C$50:$F$50</c:f>
              <c:strCache>
                <c:ptCount val="4"/>
                <c:pt idx="0">
                  <c:v>{CA}</c:v>
                </c:pt>
                <c:pt idx="1">
                  <c:v>{IA}</c:v>
                </c:pt>
                <c:pt idx="2">
                  <c:v>{CE}</c:v>
                </c:pt>
                <c:pt idx="3">
                  <c:v>{IE}</c:v>
                </c:pt>
              </c:strCache>
            </c:strRef>
          </c:cat>
          <c:val>
            <c:numRef>
              <c:f>'Sensitivity Analysis'!$C$52:$F$52</c:f>
              <c:numCache>
                <c:formatCode>0.00%</c:formatCode>
                <c:ptCount val="4"/>
                <c:pt idx="0">
                  <c:v>4.4390915017091899E-3</c:v>
                </c:pt>
                <c:pt idx="1">
                  <c:v>1.7700571179071539E-3</c:v>
                </c:pt>
                <c:pt idx="2">
                  <c:v>1.7012027878702551E-3</c:v>
                </c:pt>
                <c:pt idx="3">
                  <c:v>6.4640334173509733E-3</c:v>
                </c:pt>
              </c:numCache>
            </c:numRef>
          </c:val>
        </c:ser>
        <c:ser>
          <c:idx val="2"/>
          <c:order val="2"/>
          <c:tx>
            <c:strRef>
              <c:f>'Sensitivity Analysis'!$B$53</c:f>
              <c:strCache>
                <c:ptCount val="1"/>
                <c:pt idx="0">
                  <c:v>60% RR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'Sensitivity Analysis'!$C$50:$F$50</c:f>
              <c:strCache>
                <c:ptCount val="4"/>
                <c:pt idx="0">
                  <c:v>{CA}</c:v>
                </c:pt>
                <c:pt idx="1">
                  <c:v>{IA}</c:v>
                </c:pt>
                <c:pt idx="2">
                  <c:v>{CE}</c:v>
                </c:pt>
                <c:pt idx="3">
                  <c:v>{IE}</c:v>
                </c:pt>
              </c:strCache>
            </c:strRef>
          </c:cat>
          <c:val>
            <c:numRef>
              <c:f>'Sensitivity Analysis'!$C$53:$F$53</c:f>
              <c:numCache>
                <c:formatCode>0.00%</c:formatCode>
                <c:ptCount val="4"/>
                <c:pt idx="0">
                  <c:v>3.5613264831375296E-3</c:v>
                </c:pt>
                <c:pt idx="1">
                  <c:v>1.2286593523815627E-3</c:v>
                </c:pt>
                <c:pt idx="2">
                  <c:v>1.2279554464309529E-3</c:v>
                </c:pt>
                <c:pt idx="3">
                  <c:v>3.7187166603794564E-3</c:v>
                </c:pt>
              </c:numCache>
            </c:numRef>
          </c:val>
        </c:ser>
        <c:axId val="66587264"/>
        <c:axId val="66593152"/>
      </c:barChart>
      <c:catAx>
        <c:axId val="66587264"/>
        <c:scaling>
          <c:orientation val="minMax"/>
        </c:scaling>
        <c:axPos val="b"/>
        <c:tickLblPos val="nextTo"/>
        <c:crossAx val="66593152"/>
        <c:crosses val="autoZero"/>
        <c:auto val="1"/>
        <c:lblAlgn val="ctr"/>
        <c:lblOffset val="100"/>
      </c:catAx>
      <c:valAx>
        <c:axId val="66593152"/>
        <c:scaling>
          <c:orientation val="minMax"/>
        </c:scaling>
        <c:axPos val="l"/>
        <c:majorGridlines/>
        <c:numFmt formatCode="0.00%" sourceLinked="1"/>
        <c:tickLblPos val="nextTo"/>
        <c:crossAx val="6658726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3038842740549059E-2"/>
          <c:y val="4.4470560685792068E-2"/>
          <c:w val="0.84265945750439752"/>
          <c:h val="0.88182408085238151"/>
        </c:manualLayout>
      </c:layout>
      <c:barChart>
        <c:barDir val="col"/>
        <c:grouping val="clustered"/>
        <c:ser>
          <c:idx val="0"/>
          <c:order val="0"/>
          <c:tx>
            <c:strRef>
              <c:f>'Sensitivity Analysis'!$C$42</c:f>
              <c:strCache>
                <c:ptCount val="1"/>
                <c:pt idx="0">
                  <c:v>{CA}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'Sensitivity Analysis'!$B$43:$B$49</c:f>
              <c:strCache>
                <c:ptCount val="7"/>
                <c:pt idx="0">
                  <c:v>26% RR</c:v>
                </c:pt>
                <c:pt idx="1">
                  <c:v>41% RR</c:v>
                </c:pt>
                <c:pt idx="2">
                  <c:v>60% RR</c:v>
                </c:pt>
                <c:pt idx="4">
                  <c:v>26% RR</c:v>
                </c:pt>
                <c:pt idx="5">
                  <c:v>41% RR</c:v>
                </c:pt>
                <c:pt idx="6">
                  <c:v>60% RR</c:v>
                </c:pt>
              </c:strCache>
            </c:strRef>
          </c:cat>
          <c:val>
            <c:numRef>
              <c:f>'Sensitivity Analysis'!$C$43:$C$49</c:f>
              <c:numCache>
                <c:formatCode>0.00%</c:formatCode>
                <c:ptCount val="7"/>
                <c:pt idx="0">
                  <c:v>0.28495100000000012</c:v>
                </c:pt>
                <c:pt idx="1">
                  <c:v>0.28595395238095267</c:v>
                </c:pt>
                <c:pt idx="2">
                  <c:v>0.28607900000000008</c:v>
                </c:pt>
                <c:pt idx="3" formatCode="General">
                  <c:v>0</c:v>
                </c:pt>
                <c:pt idx="4">
                  <c:v>2.8360242610014012E-2</c:v>
                </c:pt>
                <c:pt idx="5">
                  <c:v>2.6219993604604672E-2</c:v>
                </c:pt>
                <c:pt idx="6">
                  <c:v>2.5437651893771413E-2</c:v>
                </c:pt>
              </c:numCache>
            </c:numRef>
          </c:val>
        </c:ser>
        <c:ser>
          <c:idx val="1"/>
          <c:order val="1"/>
          <c:tx>
            <c:strRef>
              <c:f>'Sensitivity Analysis'!$D$42</c:f>
              <c:strCache>
                <c:ptCount val="1"/>
                <c:pt idx="0">
                  <c:v>{IA}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'Sensitivity Analysis'!$B$43:$B$49</c:f>
              <c:strCache>
                <c:ptCount val="7"/>
                <c:pt idx="0">
                  <c:v>26% RR</c:v>
                </c:pt>
                <c:pt idx="1">
                  <c:v>41% RR</c:v>
                </c:pt>
                <c:pt idx="2">
                  <c:v>60% RR</c:v>
                </c:pt>
                <c:pt idx="4">
                  <c:v>26% RR</c:v>
                </c:pt>
                <c:pt idx="5">
                  <c:v>41% RR</c:v>
                </c:pt>
                <c:pt idx="6">
                  <c:v>60% RR</c:v>
                </c:pt>
              </c:strCache>
            </c:strRef>
          </c:cat>
          <c:val>
            <c:numRef>
              <c:f>'Sensitivity Analysis'!$D$43:$D$49</c:f>
              <c:numCache>
                <c:formatCode>0.00%</c:formatCode>
                <c:ptCount val="7"/>
                <c:pt idx="0">
                  <c:v>0.11741700000000005</c:v>
                </c:pt>
                <c:pt idx="1">
                  <c:v>0.11788676190476191</c:v>
                </c:pt>
                <c:pt idx="2">
                  <c:v>0.12226400000000008</c:v>
                </c:pt>
                <c:pt idx="3" formatCode="General">
                  <c:v>0</c:v>
                </c:pt>
                <c:pt idx="4">
                  <c:v>2.5807966981917643E-2</c:v>
                </c:pt>
                <c:pt idx="5">
                  <c:v>2.5092684511047837E-2</c:v>
                </c:pt>
                <c:pt idx="6">
                  <c:v>3.1752418097690298E-2</c:v>
                </c:pt>
              </c:numCache>
            </c:numRef>
          </c:val>
        </c:ser>
        <c:ser>
          <c:idx val="2"/>
          <c:order val="2"/>
          <c:tx>
            <c:strRef>
              <c:f>'Sensitivity Analysis'!$E$42</c:f>
              <c:strCache>
                <c:ptCount val="1"/>
                <c:pt idx="0">
                  <c:v>{CE}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>
              <a:solidFill>
                <a:schemeClr val="accent3"/>
              </a:solidFill>
            </a:ln>
          </c:spPr>
          <c:cat>
            <c:strRef>
              <c:f>'Sensitivity Analysis'!$B$43:$B$49</c:f>
              <c:strCache>
                <c:ptCount val="7"/>
                <c:pt idx="0">
                  <c:v>26% RR</c:v>
                </c:pt>
                <c:pt idx="1">
                  <c:v>41% RR</c:v>
                </c:pt>
                <c:pt idx="2">
                  <c:v>60% RR</c:v>
                </c:pt>
                <c:pt idx="4">
                  <c:v>26% RR</c:v>
                </c:pt>
                <c:pt idx="5">
                  <c:v>41% RR</c:v>
                </c:pt>
                <c:pt idx="6">
                  <c:v>60% RR</c:v>
                </c:pt>
              </c:strCache>
            </c:strRef>
          </c:cat>
          <c:val>
            <c:numRef>
              <c:f>'Sensitivity Analysis'!$E$43:$E$49</c:f>
              <c:numCache>
                <c:formatCode>0.00%</c:formatCode>
                <c:ptCount val="7"/>
                <c:pt idx="0">
                  <c:v>0.13495500000000016</c:v>
                </c:pt>
                <c:pt idx="1">
                  <c:v>0.1337467619047619</c:v>
                </c:pt>
                <c:pt idx="2">
                  <c:v>0.13063700000000006</c:v>
                </c:pt>
                <c:pt idx="3" formatCode="General">
                  <c:v>0</c:v>
                </c:pt>
                <c:pt idx="4">
                  <c:v>2.4208869058170792E-2</c:v>
                </c:pt>
                <c:pt idx="5">
                  <c:v>2.1256493833781486E-2</c:v>
                </c:pt>
                <c:pt idx="6">
                  <c:v>2.4823902077307329E-2</c:v>
                </c:pt>
              </c:numCache>
            </c:numRef>
          </c:val>
        </c:ser>
        <c:ser>
          <c:idx val="3"/>
          <c:order val="3"/>
          <c:tx>
            <c:strRef>
              <c:f>'Sensitivity Analysis'!$F$42</c:f>
              <c:strCache>
                <c:ptCount val="1"/>
                <c:pt idx="0">
                  <c:v>{IE}</c:v>
                </c:pt>
              </c:strCache>
            </c:strRef>
          </c:tx>
          <c:spPr>
            <a:solidFill>
              <a:schemeClr val="accent2"/>
            </a:solidFill>
          </c:spPr>
          <c:dPt>
            <c:idx val="2"/>
            <c:spPr>
              <a:solidFill>
                <a:schemeClr val="accent2"/>
              </a:solidFill>
              <a:ln>
                <a:noFill/>
              </a:ln>
            </c:spPr>
          </c:dPt>
          <c:cat>
            <c:strRef>
              <c:f>'Sensitivity Analysis'!$B$43:$B$49</c:f>
              <c:strCache>
                <c:ptCount val="7"/>
                <c:pt idx="0">
                  <c:v>26% RR</c:v>
                </c:pt>
                <c:pt idx="1">
                  <c:v>41% RR</c:v>
                </c:pt>
                <c:pt idx="2">
                  <c:v>60% RR</c:v>
                </c:pt>
                <c:pt idx="4">
                  <c:v>26% RR</c:v>
                </c:pt>
                <c:pt idx="5">
                  <c:v>41% RR</c:v>
                </c:pt>
                <c:pt idx="6">
                  <c:v>60% RR</c:v>
                </c:pt>
              </c:strCache>
            </c:strRef>
          </c:cat>
          <c:val>
            <c:numRef>
              <c:f>'Sensitivity Analysis'!$F$43:$F$49</c:f>
              <c:numCache>
                <c:formatCode>0.00%</c:formatCode>
                <c:ptCount val="7"/>
                <c:pt idx="0">
                  <c:v>0.46267600000000025</c:v>
                </c:pt>
                <c:pt idx="1">
                  <c:v>0.46241276190476266</c:v>
                </c:pt>
                <c:pt idx="2">
                  <c:v>0.46101900000000012</c:v>
                </c:pt>
                <c:pt idx="3" formatCode="General">
                  <c:v>0</c:v>
                </c:pt>
                <c:pt idx="4">
                  <c:v>2.5437651893771413E-2</c:v>
                </c:pt>
                <c:pt idx="5">
                  <c:v>2.3353441956525677E-2</c:v>
                </c:pt>
                <c:pt idx="6">
                  <c:v>2.3542158757158278E-2</c:v>
                </c:pt>
              </c:numCache>
            </c:numRef>
          </c:val>
        </c:ser>
        <c:axId val="68854144"/>
        <c:axId val="68855680"/>
      </c:barChart>
      <c:catAx>
        <c:axId val="68854144"/>
        <c:scaling>
          <c:orientation val="minMax"/>
        </c:scaling>
        <c:axPos val="b"/>
        <c:numFmt formatCode="0%" sourceLinked="1"/>
        <c:tickLblPos val="nextTo"/>
        <c:crossAx val="68855680"/>
        <c:crosses val="autoZero"/>
        <c:auto val="1"/>
        <c:lblAlgn val="ctr"/>
        <c:lblOffset val="100"/>
      </c:catAx>
      <c:valAx>
        <c:axId val="68855680"/>
        <c:scaling>
          <c:orientation val="minMax"/>
        </c:scaling>
        <c:axPos val="l"/>
        <c:majorGridlines/>
        <c:numFmt formatCode="0.00%" sourceLinked="1"/>
        <c:tickLblPos val="nextTo"/>
        <c:crossAx val="6885414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24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4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40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2400"/>
            </a:pPr>
            <a:endParaRPr lang="en-US"/>
          </a:p>
        </c:txPr>
      </c:legendEntry>
      <c:layout>
        <c:manualLayout>
          <c:xMode val="edge"/>
          <c:yMode val="edge"/>
          <c:x val="0.8454803839639139"/>
          <c:y val="0.11886923970004257"/>
          <c:w val="0.15305674278023101"/>
          <c:h val="0.38704094596236016"/>
        </c:manualLayout>
      </c:layout>
      <c:spPr>
        <a:solidFill>
          <a:schemeClr val="bg1"/>
        </a:solidFill>
      </c:spPr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22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0.35778</cdr:x>
      <cdr:y>0.44278</cdr:y>
    </cdr:from>
    <cdr:to>
      <cdr:x>0.42445</cdr:x>
      <cdr:y>0.53284</cdr:y>
    </cdr:to>
    <cdr:sp macro="" textlink="">
      <cdr:nvSpPr>
        <cdr:cNvPr id="2" name="Oval 1"/>
        <cdr:cNvSpPr/>
      </cdr:nvSpPr>
      <cdr:spPr bwMode="auto">
        <a:xfrm xmlns:a="http://schemas.openxmlformats.org/drawingml/2006/main">
          <a:off x="3271520" y="2397760"/>
          <a:ext cx="609630" cy="4877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rtlCol="0" anchor="t" anchorCtr="0" compatLnSpc="1">
          <a:prstTxWarp prst="textNoShape">
            <a:avLst/>
          </a:prstTxWarp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ea typeface="ヒラギノ角ゴ Pro W3" pitchFamily="1" charset="-128"/>
              <a:cs typeface="Arial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ea typeface="ヒラギノ角ゴ Pro W3" pitchFamily="1" charset="-128"/>
              <a:cs typeface="Arial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ea typeface="ヒラギノ角ゴ Pro W3" pitchFamily="1" charset="-128"/>
              <a:cs typeface="Arial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ea typeface="ヒラギノ角ゴ Pro W3" pitchFamily="1" charset="-128"/>
              <a:cs typeface="Arial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ea typeface="ヒラギノ角ゴ Pro W3" pitchFamily="1" charset="-128"/>
              <a:cs typeface="Arial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ea typeface="ヒラギノ角ゴ Pro W3" pitchFamily="1" charset="-128"/>
              <a:cs typeface="Arial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ea typeface="ヒラギノ角ゴ Pro W3" pitchFamily="1" charset="-128"/>
              <a:cs typeface="Arial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ea typeface="ヒラギノ角ゴ Pro W3" pitchFamily="1" charset="-128"/>
              <a:cs typeface="Arial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ea typeface="ヒラギノ角ゴ Pro W3" pitchFamily="1" charset="-128"/>
              <a:cs typeface="Arial"/>
            </a:defRPr>
          </a:lvl9pPr>
        </a:lstStyle>
        <a:p xmlns:a="http://schemas.openxmlformats.org/drawingml/2006/main">
          <a:pPr marL="0" marR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pitchFamily="1" charset="-128"/>
          </a:endParaRPr>
        </a:p>
      </cdr:txBody>
    </cdr:sp>
  </cdr:relSizeAnchor>
  <cdr:relSizeAnchor xmlns:cdr="http://schemas.openxmlformats.org/drawingml/2006/chartDrawing">
    <cdr:from>
      <cdr:x>0.93333</cdr:x>
      <cdr:y>0.45591</cdr:y>
    </cdr:from>
    <cdr:to>
      <cdr:x>1</cdr:x>
      <cdr:y>0.54597</cdr:y>
    </cdr:to>
    <cdr:sp macro="" textlink="">
      <cdr:nvSpPr>
        <cdr:cNvPr id="3" name="Oval 2"/>
        <cdr:cNvSpPr/>
      </cdr:nvSpPr>
      <cdr:spPr bwMode="auto">
        <a:xfrm xmlns:a="http://schemas.openxmlformats.org/drawingml/2006/main">
          <a:off x="9144000" y="2468880"/>
          <a:ext cx="609630" cy="4877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rtlCol="0" anchor="t" anchorCtr="0" compatLnSpc="1">
          <a:prstTxWarp prst="textNoShape">
            <a:avLst/>
          </a:prstTxWarp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ea typeface="ヒラギノ角ゴ Pro W3" pitchFamily="1" charset="-128"/>
              <a:cs typeface="Arial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ea typeface="ヒラギノ角ゴ Pro W3" pitchFamily="1" charset="-128"/>
              <a:cs typeface="Arial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ea typeface="ヒラギノ角ゴ Pro W3" pitchFamily="1" charset="-128"/>
              <a:cs typeface="Arial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ea typeface="ヒラギノ角ゴ Pro W3" pitchFamily="1" charset="-128"/>
              <a:cs typeface="Arial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ea typeface="ヒラギノ角ゴ Pro W3" pitchFamily="1" charset="-128"/>
              <a:cs typeface="Arial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ea typeface="ヒラギノ角ゴ Pro W3" pitchFamily="1" charset="-128"/>
              <a:cs typeface="Arial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ea typeface="ヒラギノ角ゴ Pro W3" pitchFamily="1" charset="-128"/>
              <a:cs typeface="Arial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ea typeface="ヒラギノ角ゴ Pro W3" pitchFamily="1" charset="-128"/>
              <a:cs typeface="Arial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ea typeface="ヒラギノ角ゴ Pro W3" pitchFamily="1" charset="-128"/>
              <a:cs typeface="Arial"/>
            </a:defRPr>
          </a:lvl9pPr>
        </a:lstStyle>
        <a:p xmlns:a="http://schemas.openxmlformats.org/drawingml/2006/main">
          <a:pPr marL="0" marR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pitchFamily="1" charset="-128"/>
          </a:endParaRPr>
        </a:p>
      </cdr:txBody>
    </cdr:sp>
  </cdr:relSizeAnchor>
  <cdr:relSizeAnchor xmlns:cdr="http://schemas.openxmlformats.org/drawingml/2006/chartDrawing">
    <cdr:from>
      <cdr:x>0.72222</cdr:x>
      <cdr:y>0.53283</cdr:y>
    </cdr:from>
    <cdr:to>
      <cdr:x>0.78889</cdr:x>
      <cdr:y>0.62289</cdr:y>
    </cdr:to>
    <cdr:sp macro="" textlink="">
      <cdr:nvSpPr>
        <cdr:cNvPr id="5" name="Oval 4"/>
        <cdr:cNvSpPr/>
      </cdr:nvSpPr>
      <cdr:spPr bwMode="auto">
        <a:xfrm xmlns:a="http://schemas.openxmlformats.org/drawingml/2006/main">
          <a:off x="6604000" y="2885440"/>
          <a:ext cx="609630" cy="4877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rtlCol="0" anchor="t" anchorCtr="0" compatLnSpc="1">
          <a:prstTxWarp prst="textNoShape">
            <a:avLst/>
          </a:prstTxWarp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ea typeface="ヒラギノ角ゴ Pro W3" pitchFamily="1" charset="-128"/>
              <a:cs typeface="Arial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ea typeface="ヒラギノ角ゴ Pro W3" pitchFamily="1" charset="-128"/>
              <a:cs typeface="Arial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ea typeface="ヒラギノ角ゴ Pro W3" pitchFamily="1" charset="-128"/>
              <a:cs typeface="Arial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ea typeface="ヒラギノ角ゴ Pro W3" pitchFamily="1" charset="-128"/>
              <a:cs typeface="Arial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ea typeface="ヒラギノ角ゴ Pro W3" pitchFamily="1" charset="-128"/>
              <a:cs typeface="Arial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ea typeface="ヒラギノ角ゴ Pro W3" pitchFamily="1" charset="-128"/>
              <a:cs typeface="Arial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ea typeface="ヒラギノ角ゴ Pro W3" pitchFamily="1" charset="-128"/>
              <a:cs typeface="Arial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ea typeface="ヒラギノ角ゴ Pro W3" pitchFamily="1" charset="-128"/>
              <a:cs typeface="Arial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ea typeface="ヒラギノ角ゴ Pro W3" pitchFamily="1" charset="-128"/>
              <a:cs typeface="Arial"/>
            </a:defRPr>
          </a:lvl9pPr>
        </a:lstStyle>
        <a:p xmlns:a="http://schemas.openxmlformats.org/drawingml/2006/main">
          <a:pPr marL="0" marR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pitchFamily="1" charset="-128"/>
          </a:endParaRPr>
        </a:p>
      </cdr:txBody>
    </cdr:sp>
  </cdr:relSizeAnchor>
  <cdr:relSizeAnchor xmlns:cdr="http://schemas.openxmlformats.org/drawingml/2006/chartDrawing">
    <cdr:from>
      <cdr:x>0.83333</cdr:x>
      <cdr:y>0.60413</cdr:y>
    </cdr:from>
    <cdr:to>
      <cdr:x>0.9</cdr:x>
      <cdr:y>0.69419</cdr:y>
    </cdr:to>
    <cdr:sp macro="" textlink="">
      <cdr:nvSpPr>
        <cdr:cNvPr id="4" name="Oval 3"/>
        <cdr:cNvSpPr/>
      </cdr:nvSpPr>
      <cdr:spPr bwMode="auto">
        <a:xfrm xmlns:a="http://schemas.openxmlformats.org/drawingml/2006/main">
          <a:off x="7620000" y="3271520"/>
          <a:ext cx="609630" cy="4877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rtlCol="0" anchor="t" anchorCtr="0" compatLnSpc="1">
          <a:prstTxWarp prst="textNoShape">
            <a:avLst/>
          </a:prstTxWarp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ea typeface="ヒラギノ角ゴ Pro W3" pitchFamily="1" charset="-128"/>
              <a:cs typeface="Arial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ea typeface="ヒラギノ角ゴ Pro W3" pitchFamily="1" charset="-128"/>
              <a:cs typeface="Arial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ea typeface="ヒラギノ角ゴ Pro W3" pitchFamily="1" charset="-128"/>
              <a:cs typeface="Arial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ea typeface="ヒラギノ角ゴ Pro W3" pitchFamily="1" charset="-128"/>
              <a:cs typeface="Arial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ea typeface="ヒラギノ角ゴ Pro W3" pitchFamily="1" charset="-128"/>
              <a:cs typeface="Arial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ea typeface="ヒラギノ角ゴ Pro W3" pitchFamily="1" charset="-128"/>
              <a:cs typeface="Arial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ea typeface="ヒラギノ角ゴ Pro W3" pitchFamily="1" charset="-128"/>
              <a:cs typeface="Arial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ea typeface="ヒラギノ角ゴ Pro W3" pitchFamily="1" charset="-128"/>
              <a:cs typeface="Arial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ea typeface="ヒラギノ角ゴ Pro W3" pitchFamily="1" charset="-128"/>
              <a:cs typeface="Arial"/>
            </a:defRPr>
          </a:lvl9pPr>
        </a:lstStyle>
        <a:p xmlns:a="http://schemas.openxmlformats.org/drawingml/2006/main">
          <a:pPr marL="0" marR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pitchFamily="1" charset="-128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92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defTabSz="914912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9592" y="0"/>
            <a:ext cx="30392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 defTabSz="914912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89"/>
            <a:ext cx="30392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defTabSz="914912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9592" y="8829989"/>
            <a:ext cx="30392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defTabSz="914912">
              <a:defRPr sz="1200">
                <a:latin typeface="Arial" charset="0"/>
              </a:defRPr>
            </a:lvl1pPr>
          </a:lstStyle>
          <a:p>
            <a:pPr>
              <a:defRPr/>
            </a:pPr>
            <a:fld id="{277E3DEB-157C-4090-8750-B7B29AD89E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92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defTabSz="93241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182" y="0"/>
            <a:ext cx="303921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algn="r" defTabSz="93241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144" y="4415790"/>
            <a:ext cx="5140112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92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defTabSz="93241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182" y="8831580"/>
            <a:ext cx="303921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algn="r" defTabSz="932415">
              <a:defRPr sz="1200">
                <a:latin typeface="Arial" charset="0"/>
              </a:defRPr>
            </a:lvl1pPr>
          </a:lstStyle>
          <a:p>
            <a:pPr>
              <a:defRPr/>
            </a:pPr>
            <a:fld id="{A84456CC-C7ED-4B99-9CD4-1DFFEBA2DB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“success” is in quotes because many are erroneously matched.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4456CC-C7ED-4B99-9CD4-1DFFEBA2DB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4456CC-C7ED-4B99-9CD4-1DFFEBA2DB8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background-pieces"/>
          <p:cNvPicPr>
            <a:picLocks noChangeAspect="1" noChangeArrowheads="1"/>
          </p:cNvPicPr>
          <p:nvPr userDrawn="1"/>
        </p:nvPicPr>
        <p:blipFill>
          <a:blip r:embed="rId2" cstate="print"/>
          <a:srcRect l="833" b="1485"/>
          <a:stretch>
            <a:fillRect/>
          </a:stretch>
        </p:blipFill>
        <p:spPr bwMode="auto">
          <a:xfrm>
            <a:off x="0" y="2743200"/>
            <a:ext cx="8382000" cy="411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003F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304800"/>
            <a:ext cx="9144000" cy="76200"/>
          </a:xfrm>
          <a:prstGeom prst="rect">
            <a:avLst/>
          </a:prstGeom>
          <a:solidFill>
            <a:srgbClr val="8EB0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239000" y="0"/>
            <a:ext cx="1828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sz="1000" i="1" dirty="0">
              <a:solidFill>
                <a:srgbClr val="BF301A"/>
              </a:solidFill>
            </a:endParaRPr>
          </a:p>
        </p:txBody>
      </p:sp>
      <p:pic>
        <p:nvPicPr>
          <p:cNvPr id="9" name="Picture 12" descr="RTI_653_1in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6172200"/>
            <a:ext cx="838200" cy="331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0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4188"/>
            <a:ext cx="7772400" cy="841375"/>
          </a:xfrm>
          <a:noFill/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00" y="2743200"/>
            <a:ext cx="4570413" cy="1752600"/>
          </a:xfrm>
        </p:spPr>
        <p:txBody>
          <a:bodyPr/>
          <a:lstStyle>
            <a:lvl1pPr marL="0" indent="0" algn="r">
              <a:buFont typeface="Wingdings" pitchFamily="1" charset="2"/>
              <a:buNone/>
              <a:defRPr sz="1600"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0713" y="684213"/>
            <a:ext cx="2170112" cy="5441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4213"/>
            <a:ext cx="6361113" cy="5441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438" y="684213"/>
            <a:ext cx="6783387" cy="5302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ackground-pieces"/>
          <p:cNvPicPr>
            <a:picLocks noChangeAspect="1" noChangeArrowheads="1"/>
          </p:cNvPicPr>
          <p:nvPr userDrawn="1"/>
        </p:nvPicPr>
        <p:blipFill>
          <a:blip r:embed="rId3" cstate="print"/>
          <a:srcRect l="833" b="1485"/>
          <a:stretch>
            <a:fillRect/>
          </a:stretch>
        </p:blipFill>
        <p:spPr bwMode="auto">
          <a:xfrm>
            <a:off x="0" y="2743200"/>
            <a:ext cx="8382000" cy="411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003F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 userDrawn="1"/>
        </p:nvSpPr>
        <p:spPr bwMode="auto">
          <a:xfrm>
            <a:off x="39688" y="0"/>
            <a:ext cx="1311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i="1" dirty="0">
                <a:solidFill>
                  <a:schemeClr val="bg1"/>
                </a:solidFill>
              </a:rPr>
              <a:t>RTI International</a:t>
            </a:r>
            <a:endParaRPr lang="en-US" sz="2400" dirty="0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0" y="304800"/>
            <a:ext cx="9144000" cy="76200"/>
          </a:xfrm>
          <a:prstGeom prst="rect">
            <a:avLst/>
          </a:prstGeom>
          <a:solidFill>
            <a:srgbClr val="8EB0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239000" y="0"/>
            <a:ext cx="1828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sz="1000" i="1" dirty="0">
              <a:solidFill>
                <a:srgbClr val="BF301A"/>
              </a:solidFill>
            </a:endParaRPr>
          </a:p>
        </p:txBody>
      </p:sp>
      <p:pic>
        <p:nvPicPr>
          <p:cNvPr id="9" name="Picture 9" descr="RTI_653_1in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762000"/>
            <a:ext cx="1335088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10"/>
          <p:cNvSpPr txBox="1">
            <a:spLocks noChangeArrowheads="1"/>
          </p:cNvSpPr>
          <p:nvPr userDrawn="1"/>
        </p:nvSpPr>
        <p:spPr bwMode="auto">
          <a:xfrm>
            <a:off x="1676400" y="6477000"/>
            <a:ext cx="3065463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" dirty="0"/>
              <a:t>RTI International is a trade name of Research Triangle Institute.</a:t>
            </a:r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7239000" y="6400800"/>
            <a:ext cx="1160463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20558A"/>
                </a:solidFill>
              </a:rPr>
              <a:t>www.rti.org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754188"/>
            <a:ext cx="7772400" cy="841375"/>
          </a:xfrm>
          <a:noFill/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86200" y="2743200"/>
            <a:ext cx="4570413" cy="1752600"/>
          </a:xfrm>
        </p:spPr>
        <p:txBody>
          <a:bodyPr/>
          <a:lstStyle>
            <a:lvl1pPr marL="0" indent="0" algn="r">
              <a:buFont typeface="Wingdings" pitchFamily="1" charset="2"/>
              <a:buNone/>
              <a:defRPr sz="1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4213"/>
            <a:ext cx="9140825" cy="53498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0713" y="684213"/>
            <a:ext cx="2170112" cy="5441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4213"/>
            <a:ext cx="6361113" cy="5441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684213"/>
            <a:ext cx="9140825" cy="611187"/>
          </a:xfrm>
          <a:prstGeom prst="rect">
            <a:avLst/>
          </a:prstGeom>
          <a:solidFill>
            <a:srgbClr val="003F82"/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003F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8009" name="Rectangle 9"/>
          <p:cNvSpPr>
            <a:spLocks noChangeArrowheads="1"/>
          </p:cNvSpPr>
          <p:nvPr/>
        </p:nvSpPr>
        <p:spPr bwMode="auto">
          <a:xfrm>
            <a:off x="0" y="304800"/>
            <a:ext cx="9144000" cy="76200"/>
          </a:xfrm>
          <a:prstGeom prst="rect">
            <a:avLst/>
          </a:prstGeom>
          <a:solidFill>
            <a:srgbClr val="8EB0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8010" name="Rectangle 10"/>
          <p:cNvSpPr>
            <a:spLocks noChangeArrowheads="1"/>
          </p:cNvSpPr>
          <p:nvPr/>
        </p:nvSpPr>
        <p:spPr bwMode="auto">
          <a:xfrm>
            <a:off x="7239000" y="0"/>
            <a:ext cx="1828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sz="1000" i="1" dirty="0">
              <a:solidFill>
                <a:srgbClr val="BF301A"/>
              </a:solidFill>
            </a:endParaRPr>
          </a:p>
        </p:txBody>
      </p:sp>
      <p:sp>
        <p:nvSpPr>
          <p:cNvPr id="128012" name="Rectangle 12"/>
          <p:cNvSpPr>
            <a:spLocks noChangeArrowheads="1"/>
          </p:cNvSpPr>
          <p:nvPr/>
        </p:nvSpPr>
        <p:spPr bwMode="auto">
          <a:xfrm>
            <a:off x="228600" y="6461125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fld id="{2C0106E0-1BC8-4C30-BC49-BF373DF954C7}" type="slidenum">
              <a:rPr lang="en-US" sz="1200">
                <a:solidFill>
                  <a:srgbClr val="00569A"/>
                </a:solidFill>
              </a:rPr>
              <a:pPr algn="r" eaLnBrk="1" hangingPunct="1">
                <a:defRPr/>
              </a:pPr>
              <a:t>‹#›</a:t>
            </a:fld>
            <a:endParaRPr lang="en-US" sz="1200" dirty="0">
              <a:solidFill>
                <a:srgbClr val="00569A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itchFamily="1" charset="2"/>
        <a:buChar char="§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itchFamily="1" charset="2"/>
        <a:buChar char="§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itchFamily="1" charset="2"/>
        <a:buChar char="§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itchFamily="1" charset="2"/>
        <a:buChar char="§"/>
        <a:defRPr sz="12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itchFamily="1" charset="2"/>
        <a:buChar char="§"/>
        <a:defRPr sz="12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itchFamily="1" charset="2"/>
        <a:buChar char="§"/>
        <a:defRPr sz="12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itchFamily="1" charset="2"/>
        <a:buChar char="§"/>
        <a:defRPr sz="12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itchFamily="1" charset="2"/>
        <a:buChar char="§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57438" y="684213"/>
            <a:ext cx="6783387" cy="530225"/>
          </a:xfrm>
          <a:prstGeom prst="rect">
            <a:avLst/>
          </a:prstGeom>
          <a:solidFill>
            <a:srgbClr val="003F82"/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003F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39688" y="0"/>
            <a:ext cx="1311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i="1" dirty="0">
                <a:solidFill>
                  <a:schemeClr val="bg1"/>
                </a:solidFill>
              </a:rPr>
              <a:t>RTI International</a:t>
            </a:r>
            <a:endParaRPr lang="en-US" sz="2400" dirty="0"/>
          </a:p>
        </p:txBody>
      </p:sp>
      <p:sp>
        <p:nvSpPr>
          <p:cNvPr id="134150" name="Rectangle 6"/>
          <p:cNvSpPr>
            <a:spLocks noChangeArrowheads="1"/>
          </p:cNvSpPr>
          <p:nvPr/>
        </p:nvSpPr>
        <p:spPr bwMode="auto">
          <a:xfrm>
            <a:off x="0" y="304800"/>
            <a:ext cx="9144000" cy="76200"/>
          </a:xfrm>
          <a:prstGeom prst="rect">
            <a:avLst/>
          </a:prstGeom>
          <a:solidFill>
            <a:srgbClr val="8EB0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4151" name="Rectangle 7"/>
          <p:cNvSpPr>
            <a:spLocks noChangeArrowheads="1"/>
          </p:cNvSpPr>
          <p:nvPr/>
        </p:nvSpPr>
        <p:spPr bwMode="auto">
          <a:xfrm>
            <a:off x="7239000" y="0"/>
            <a:ext cx="1828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sz="1000" i="1" dirty="0">
              <a:solidFill>
                <a:srgbClr val="BF301A"/>
              </a:solidFill>
            </a:endParaRPr>
          </a:p>
        </p:txBody>
      </p:sp>
      <p:pic>
        <p:nvPicPr>
          <p:cNvPr id="2056" name="Picture 8" descr="RTI_653_1i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53400" y="6324600"/>
            <a:ext cx="649288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4153" name="Rectangle 9"/>
          <p:cNvSpPr>
            <a:spLocks noChangeArrowheads="1"/>
          </p:cNvSpPr>
          <p:nvPr/>
        </p:nvSpPr>
        <p:spPr bwMode="auto">
          <a:xfrm>
            <a:off x="228600" y="6461125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fld id="{67E820A1-2761-413E-9C6C-EA60B59F83F7}" type="slidenum">
              <a:rPr lang="en-US" sz="1200">
                <a:solidFill>
                  <a:srgbClr val="00569A"/>
                </a:solidFill>
              </a:rPr>
              <a:pPr algn="r" eaLnBrk="1" hangingPunct="1">
                <a:defRPr/>
              </a:pPr>
              <a:t>‹#›</a:t>
            </a:fld>
            <a:endParaRPr lang="en-US" sz="1200" dirty="0">
              <a:solidFill>
                <a:srgbClr val="00569A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itchFamily="1" charset="2"/>
        <a:buChar char="§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itchFamily="1" charset="2"/>
        <a:buChar char="§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itchFamily="1" charset="2"/>
        <a:buChar char="§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itchFamily="1" charset="2"/>
        <a:buChar char="§"/>
        <a:defRPr sz="12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itchFamily="1" charset="2"/>
        <a:buChar char="§"/>
        <a:defRPr sz="12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itchFamily="1" charset="2"/>
        <a:buChar char="§"/>
        <a:defRPr sz="12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itchFamily="1" charset="2"/>
        <a:buChar char="§"/>
        <a:defRPr sz="12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itchFamily="1" charset="2"/>
        <a:buChar char="§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0.vml"/><Relationship Id="rId6" Type="http://schemas.openxmlformats.org/officeDocument/2006/relationships/chart" Target="../charts/chart4.x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1.vml"/><Relationship Id="rId5" Type="http://schemas.openxmlformats.org/officeDocument/2006/relationships/chart" Target="../charts/chart5.xml"/><Relationship Id="rId4" Type="http://schemas.openxmlformats.org/officeDocument/2006/relationships/oleObject" Target="../embeddings/oleObject29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8600" y="1295400"/>
            <a:ext cx="8229600" cy="1371600"/>
          </a:xfrm>
          <a:noFill/>
        </p:spPr>
        <p:txBody>
          <a:bodyPr/>
          <a:lstStyle/>
          <a:p>
            <a:r>
              <a:rPr lang="en-US" sz="3600" dirty="0" smtClean="0"/>
              <a:t>Nonresponse Bias Correction in Telephone Surveys Using Census Geocoding:</a:t>
            </a:r>
            <a:br>
              <a:rPr lang="en-US" sz="3600" dirty="0" smtClean="0"/>
            </a:br>
            <a:r>
              <a:rPr lang="en-US" sz="3600" dirty="0" smtClean="0"/>
              <a:t>An Evaluation of Error Properties</a:t>
            </a:r>
            <a:endParaRPr lang="en-US" sz="3600" dirty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3048000"/>
            <a:ext cx="5638800" cy="23622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Paul Biemer</a:t>
            </a:r>
          </a:p>
          <a:p>
            <a:pPr eaLnBrk="1" hangingPunct="1"/>
            <a:r>
              <a:rPr lang="en-US" dirty="0" smtClean="0"/>
              <a:t>RTI International and </a:t>
            </a:r>
          </a:p>
          <a:p>
            <a:pPr eaLnBrk="1" hangingPunct="1"/>
            <a:r>
              <a:rPr lang="en-US" dirty="0" smtClean="0"/>
              <a:t>University of North Carolina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2000" dirty="0" smtClean="0"/>
              <a:t>Andy Peytchev</a:t>
            </a:r>
          </a:p>
          <a:p>
            <a:pPr eaLnBrk="1" hangingPunct="1"/>
            <a:r>
              <a:rPr lang="en-US" dirty="0" smtClean="0"/>
              <a:t>RTI International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Components of the Bias in 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4025" y="3622675"/>
          <a:ext cx="7518400" cy="2198688"/>
        </p:xfrm>
        <a:graphic>
          <a:graphicData uri="http://schemas.openxmlformats.org/presentationml/2006/ole">
            <p:oleObj spid="_x0000_s36866" name="Equation" r:id="rId3" imgW="2603160" imgH="761760" progId="Equation.DSMT4">
              <p:embed/>
            </p:oleObj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87680" y="1513169"/>
          <a:ext cx="5598160" cy="1465719"/>
        </p:xfrm>
        <a:graphic>
          <a:graphicData uri="http://schemas.openxmlformats.org/presentationml/2006/ole">
            <p:oleObj spid="_x0000_s36867" name="Equation" r:id="rId4" imgW="1917360" imgH="507960" progId="Equation.DSMT4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6491288" y="662623"/>
          <a:ext cx="468312" cy="604903"/>
        </p:xfrm>
        <a:graphic>
          <a:graphicData uri="http://schemas.openxmlformats.org/presentationml/2006/ole">
            <p:oleObj spid="_x0000_s36868" name="Equation" r:id="rId5" imgW="139680" imgH="20304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97427" y="2940628"/>
            <a:ext cx="1641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where</a:t>
            </a:r>
            <a:endParaRPr lang="en-US" sz="2800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rot="10800000" flipV="1">
            <a:off x="2519680" y="2814320"/>
            <a:ext cx="1076960" cy="1036320"/>
          </a:xfrm>
          <a:prstGeom prst="straightConnector1">
            <a:avLst/>
          </a:prstGeom>
          <a:noFill/>
          <a:ln w="57150" cap="flat" cmpd="sng" algn="ctr">
            <a:solidFill>
              <a:srgbClr val="9999FF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Components of the Bias in 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4025" y="3622675"/>
          <a:ext cx="7518400" cy="2198688"/>
        </p:xfrm>
        <a:graphic>
          <a:graphicData uri="http://schemas.openxmlformats.org/presentationml/2006/ole">
            <p:oleObj spid="_x0000_s37890" name="Equation" r:id="rId3" imgW="2603160" imgH="761760" progId="Equation.DSMT4">
              <p:embed/>
            </p:oleObj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87680" y="1513169"/>
          <a:ext cx="5598160" cy="1465719"/>
        </p:xfrm>
        <a:graphic>
          <a:graphicData uri="http://schemas.openxmlformats.org/presentationml/2006/ole">
            <p:oleObj spid="_x0000_s37891" name="Equation" r:id="rId4" imgW="1917360" imgH="507960" progId="Equation.DSMT4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6491288" y="662623"/>
          <a:ext cx="468312" cy="604903"/>
        </p:xfrm>
        <a:graphic>
          <a:graphicData uri="http://schemas.openxmlformats.org/presentationml/2006/ole">
            <p:oleObj spid="_x0000_s37892" name="Equation" r:id="rId5" imgW="139680" imgH="20304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97427" y="2940628"/>
            <a:ext cx="1641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where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352800" y="3403600"/>
            <a:ext cx="220472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correct CBG match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53760" y="3413760"/>
            <a:ext cx="23368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incorrect CBG match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373120" y="4785360"/>
            <a:ext cx="1991360" cy="369332"/>
          </a:xfrm>
          <a:prstGeom prst="rect">
            <a:avLst/>
          </a:prstGeom>
          <a:solidFill>
            <a:srgbClr val="00CC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correct CT match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974080" y="4795520"/>
            <a:ext cx="2194560" cy="369332"/>
          </a:xfrm>
          <a:prstGeom prst="rect">
            <a:avLst/>
          </a:prstGeom>
          <a:solidFill>
            <a:srgbClr val="99FF66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incorrect CT match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Estimation of the Bias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</a:t>
            </a:r>
            <a:r>
              <a:rPr lang="en-US" dirty="0" err="1" smtClean="0"/>
              <a:t>Comorbidity</a:t>
            </a:r>
            <a:r>
              <a:rPr lang="en-US" dirty="0" smtClean="0"/>
              <a:t> Survey Replication (NCS-R)</a:t>
            </a:r>
          </a:p>
          <a:p>
            <a:pPr lvl="1"/>
            <a:r>
              <a:rPr lang="en-US" dirty="0" smtClean="0"/>
              <a:t>National probability sample of 18+ in households</a:t>
            </a:r>
          </a:p>
          <a:p>
            <a:pPr lvl="1"/>
            <a:r>
              <a:rPr lang="en-US" dirty="0" smtClean="0"/>
              <a:t>Face to face survey with 71% response rate</a:t>
            </a:r>
          </a:p>
          <a:p>
            <a:pPr lvl="1"/>
            <a:r>
              <a:rPr lang="en-US" dirty="0" smtClean="0"/>
              <a:t>All addresses were geocoded</a:t>
            </a:r>
          </a:p>
          <a:p>
            <a:r>
              <a:rPr lang="en-US" dirty="0" smtClean="0"/>
              <a:t>CG was applied to 8,178 responding </a:t>
            </a:r>
            <a:r>
              <a:rPr lang="en-US" dirty="0" err="1" smtClean="0"/>
              <a:t>hh’s</a:t>
            </a:r>
            <a:r>
              <a:rPr lang="en-US" dirty="0" smtClean="0"/>
              <a:t> that provided a telephone number (88% of NCS sample)</a:t>
            </a:r>
          </a:p>
          <a:p>
            <a:r>
              <a:rPr lang="en-US" dirty="0" smtClean="0"/>
              <a:t>CG bias components estimated based on 41% response rate (response after 3 callbacks)</a:t>
            </a:r>
          </a:p>
          <a:p>
            <a:r>
              <a:rPr lang="en-US" dirty="0" smtClean="0"/>
              <a:t>Sensitivity analysis based on three response rates:</a:t>
            </a:r>
          </a:p>
          <a:p>
            <a:pPr lvl="1"/>
            <a:r>
              <a:rPr lang="en-US" dirty="0" smtClean="0"/>
              <a:t>2 callbacks   </a:t>
            </a:r>
            <a:r>
              <a:rPr lang="en-US" dirty="0" smtClean="0">
                <a:sym typeface="Wingdings" pitchFamily="2" charset="2"/>
              </a:rPr>
              <a:t> 26% response rate</a:t>
            </a:r>
          </a:p>
          <a:p>
            <a:pPr lvl="1"/>
            <a:r>
              <a:rPr lang="en-US" dirty="0" smtClean="0"/>
              <a:t>3 callbacks   </a:t>
            </a:r>
            <a:r>
              <a:rPr lang="en-US" dirty="0" smtClean="0">
                <a:sym typeface="Wingdings" pitchFamily="2" charset="2"/>
              </a:rPr>
              <a:t> 40% response rate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5 callbacks    60% response rate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8961"/>
            <a:ext cx="9140825" cy="1229360"/>
          </a:xfrm>
        </p:spPr>
        <p:txBody>
          <a:bodyPr/>
          <a:lstStyle/>
          <a:p>
            <a:r>
              <a:rPr lang="en-US" dirty="0" smtClean="0"/>
              <a:t>Why is it reasonable to use a face to face survey to evaluate the CG bias in an RDD survey?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 smtClean="0"/>
              <a:t>The nonresponse mechanism is not a critical factor in the assessment of the CG bias.</a:t>
            </a:r>
          </a:p>
          <a:p>
            <a:r>
              <a:rPr lang="en-US" dirty="0" smtClean="0"/>
              <a:t>A survey with a relatively high response rate is needed to evaluate the bias.</a:t>
            </a:r>
          </a:p>
          <a:p>
            <a:r>
              <a:rPr lang="en-US" dirty="0" smtClean="0"/>
              <a:t>Addresses are known for all sample members and can therefore be geocoded to their correct CGs.</a:t>
            </a:r>
          </a:p>
          <a:p>
            <a:r>
              <a:rPr lang="en-US" dirty="0" smtClean="0"/>
              <a:t>Sensitivity analysis can be performed to assess the effect on CG bias of increasing response rates.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0213"/>
            <a:ext cx="9140825" cy="1093787"/>
          </a:xfrm>
        </p:spPr>
        <p:txBody>
          <a:bodyPr/>
          <a:lstStyle/>
          <a:p>
            <a:pPr algn="ctr"/>
            <a:r>
              <a:rPr lang="en-US" dirty="0" smtClean="0"/>
              <a:t>Weighted Respondent Mean, True Mean, and CG Imputed Mean for Available Characteristics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0" y="1564640"/>
          <a:ext cx="9144000" cy="5415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0213"/>
            <a:ext cx="9140825" cy="1093787"/>
          </a:xfrm>
        </p:spPr>
        <p:txBody>
          <a:bodyPr/>
          <a:lstStyle/>
          <a:p>
            <a:pPr algn="ctr"/>
            <a:r>
              <a:rPr lang="en-US" dirty="0" smtClean="0"/>
              <a:t>Weighted Respondent Mean, True Mean, and CG Imputed Mean for Available Characteristics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0" y="1442719"/>
          <a:ext cx="9144000" cy="5415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val 4"/>
          <p:cNvSpPr/>
          <p:nvPr/>
        </p:nvSpPr>
        <p:spPr bwMode="auto">
          <a:xfrm>
            <a:off x="3586480" y="2235200"/>
            <a:ext cx="609600" cy="48768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47145" y="998483"/>
          <a:ext cx="8786648" cy="5591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430213"/>
            <a:ext cx="9140825" cy="1093787"/>
          </a:xfrm>
        </p:spPr>
        <p:txBody>
          <a:bodyPr/>
          <a:lstStyle/>
          <a:p>
            <a:pPr algn="ctr"/>
            <a:r>
              <a:rPr lang="en-US" dirty="0" smtClean="0"/>
              <a:t>                                                         by Response Rate</a:t>
            </a:r>
            <a:endParaRPr lang="en-US" dirty="0"/>
          </a:p>
        </p:txBody>
      </p:sp>
      <p:graphicFrame>
        <p:nvGraphicFramePr>
          <p:cNvPr id="76802" name="Object 2"/>
          <p:cNvGraphicFramePr>
            <a:graphicFrameLocks noChangeAspect="1"/>
          </p:cNvGraphicFramePr>
          <p:nvPr/>
        </p:nvGraphicFramePr>
        <p:xfrm>
          <a:off x="233363" y="675837"/>
          <a:ext cx="5526087" cy="655638"/>
        </p:xfrm>
        <a:graphic>
          <a:graphicData uri="http://schemas.openxmlformats.org/presentationml/2006/ole">
            <p:oleObj spid="_x0000_s76802" name="Equation" r:id="rId4" imgW="193032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0825" cy="1045029"/>
          </a:xfrm>
        </p:spPr>
        <p:txBody>
          <a:bodyPr/>
          <a:lstStyle/>
          <a:p>
            <a:pPr algn="ctr"/>
            <a:r>
              <a:rPr lang="en-US" dirty="0" smtClean="0"/>
              <a:t>Average Estimates of                for </a:t>
            </a:r>
            <a:br>
              <a:rPr lang="en-US" dirty="0" smtClean="0"/>
            </a:br>
            <a:r>
              <a:rPr lang="en-US" dirty="0" smtClean="0"/>
              <a:t>{</a:t>
            </a:r>
            <a:r>
              <a:rPr lang="en-US" i="1" dirty="0" smtClean="0"/>
              <a:t>s</a:t>
            </a:r>
            <a:r>
              <a:rPr lang="en-US" dirty="0" smtClean="0"/>
              <a:t>} = {CA}, {IA}, {CE}, and {IE}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215890" y="335280"/>
          <a:ext cx="1423922" cy="731203"/>
        </p:xfrm>
        <a:graphic>
          <a:graphicData uri="http://schemas.openxmlformats.org/presentationml/2006/ole">
            <p:oleObj spid="_x0000_s40963" name="Equation" r:id="rId4" imgW="469800" imgH="241200" progId="Equation.DSMT4">
              <p:embed/>
            </p:oleObj>
          </a:graphicData>
        </a:graphic>
      </p:graphicFrame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40640" y="2667400"/>
          <a:ext cx="1174115" cy="603419"/>
        </p:xfrm>
        <a:graphic>
          <a:graphicData uri="http://schemas.openxmlformats.org/presentationml/2006/ole">
            <p:oleObj spid="_x0000_s40964" name="Equation" r:id="rId5" imgW="469800" imgH="241200" progId="Equation.DSMT4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802640" y="3373120"/>
            <a:ext cx="772160" cy="54864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464560" y="6035040"/>
            <a:ext cx="3098800" cy="43688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15208" y="6488668"/>
            <a:ext cx="236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Bias Component</a:t>
            </a:r>
            <a:endParaRPr lang="en-US" b="1" dirty="0"/>
          </a:p>
        </p:txBody>
      </p:sp>
      <p:graphicFrame>
        <p:nvGraphicFramePr>
          <p:cNvPr id="13" name="Chart 12"/>
          <p:cNvGraphicFramePr/>
          <p:nvPr/>
        </p:nvGraphicFramePr>
        <p:xfrm>
          <a:off x="956441" y="1534510"/>
          <a:ext cx="7651531" cy="5013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327152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(Percentage points)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4213"/>
            <a:ext cx="9140825" cy="530225"/>
          </a:xfrm>
        </p:spPr>
        <p:txBody>
          <a:bodyPr/>
          <a:lstStyle/>
          <a:p>
            <a:pPr algn="ctr"/>
            <a:r>
              <a:rPr lang="en-US" dirty="0" smtClean="0"/>
              <a:t>Average Relative Size of the Bias Components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600960" y="5963920"/>
            <a:ext cx="426720" cy="33528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2391137" y="5710828"/>
          <a:ext cx="635000" cy="604838"/>
        </p:xfrm>
        <a:graphic>
          <a:graphicData uri="http://schemas.openxmlformats.org/presentationml/2006/ole">
            <p:oleObj spid="_x0000_s73731" name="Equation" r:id="rId3" imgW="253800" imgH="241200" progId="Equation.DSMT4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 bwMode="auto">
          <a:xfrm>
            <a:off x="6075680" y="5974080"/>
            <a:ext cx="690880" cy="38608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graphicFrame>
        <p:nvGraphicFramePr>
          <p:cNvPr id="73732" name="Object 4"/>
          <p:cNvGraphicFramePr>
            <a:graphicFrameLocks noChangeAspect="1"/>
          </p:cNvGraphicFramePr>
          <p:nvPr/>
        </p:nvGraphicFramePr>
        <p:xfrm>
          <a:off x="6545229" y="5710479"/>
          <a:ext cx="952500" cy="604837"/>
        </p:xfrm>
        <a:graphic>
          <a:graphicData uri="http://schemas.openxmlformats.org/presentationml/2006/ole">
            <p:oleObj spid="_x0000_s73732" name="Equation" r:id="rId4" imgW="380880" imgH="241200" progId="Equation.DSMT4">
              <p:embed/>
            </p:oleObj>
          </a:graphicData>
        </a:graphic>
      </p:graphicFrame>
      <p:graphicFrame>
        <p:nvGraphicFramePr>
          <p:cNvPr id="12" name="Chart 11"/>
          <p:cNvGraphicFramePr>
            <a:graphicFrameLocks noGrp="1"/>
          </p:cNvGraphicFramePr>
          <p:nvPr/>
        </p:nvGraphicFramePr>
        <p:xfrm>
          <a:off x="462455" y="1284946"/>
          <a:ext cx="8681545" cy="4569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720" y="1600200"/>
            <a:ext cx="8778240" cy="4922520"/>
          </a:xfrm>
        </p:spPr>
        <p:txBody>
          <a:bodyPr/>
          <a:lstStyle/>
          <a:p>
            <a:r>
              <a:rPr lang="en-US" dirty="0" smtClean="0"/>
              <a:t>Bias in the CG estimates of NR bias is unacceptably large</a:t>
            </a:r>
          </a:p>
          <a:p>
            <a:pPr lvl="1"/>
            <a:r>
              <a:rPr lang="en-US" dirty="0" smtClean="0"/>
              <a:t>race, age, and income were the most biased</a:t>
            </a:r>
          </a:p>
          <a:p>
            <a:r>
              <a:rPr lang="en-US" dirty="0" smtClean="0"/>
              <a:t>Major source of bias</a:t>
            </a:r>
          </a:p>
          <a:p>
            <a:pPr lvl="1"/>
            <a:r>
              <a:rPr lang="en-US" dirty="0" smtClean="0"/>
              <a:t>{IE} followed by {CA} (surprisingly)</a:t>
            </a:r>
          </a:p>
          <a:p>
            <a:pPr lvl="1"/>
            <a:r>
              <a:rPr lang="en-US" dirty="0" smtClean="0"/>
              <a:t>Approximately 75% of the cases fall into these subsets </a:t>
            </a:r>
          </a:p>
          <a:p>
            <a:r>
              <a:rPr lang="en-US" dirty="0" smtClean="0"/>
              <a:t>Correctly matching to CBGs reduces the bias, but minimally</a:t>
            </a:r>
          </a:p>
          <a:p>
            <a:r>
              <a:rPr lang="en-US" dirty="0" smtClean="0"/>
              <a:t>Biases tend to build across components rather than netting out. </a:t>
            </a:r>
          </a:p>
          <a:p>
            <a:r>
              <a:rPr lang="en-US" dirty="0" smtClean="0"/>
              <a:t>Increasing the survey response rate reduces bias in the CG approach; relative importance of each component is stable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Estimating the Population Mean in an RDD Survey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1600199" y="1905000"/>
            <a:ext cx="6172201" cy="914400"/>
            <a:chOff x="1143000" y="1905000"/>
            <a:chExt cx="6172201" cy="914400"/>
          </a:xfrm>
        </p:grpSpPr>
        <p:grpSp>
          <p:nvGrpSpPr>
            <p:cNvPr id="28" name="Group 27"/>
            <p:cNvGrpSpPr/>
            <p:nvPr/>
          </p:nvGrpSpPr>
          <p:grpSpPr>
            <a:xfrm>
              <a:off x="1143000" y="2286000"/>
              <a:ext cx="6172201" cy="533400"/>
              <a:chOff x="1143000" y="2286000"/>
              <a:chExt cx="6172201" cy="533400"/>
            </a:xfrm>
          </p:grpSpPr>
          <p:sp>
            <p:nvSpPr>
              <p:cNvPr id="22" name="Rectangle 21"/>
              <p:cNvSpPr/>
              <p:nvPr/>
            </p:nvSpPr>
            <p:spPr bwMode="auto">
              <a:xfrm>
                <a:off x="3733800" y="2286000"/>
                <a:ext cx="1295400" cy="533400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1143000" y="2286000"/>
                <a:ext cx="2590800" cy="533400"/>
              </a:xfrm>
              <a:prstGeom prst="rect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5029200" y="2286000"/>
                <a:ext cx="6858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5715000" y="2286000"/>
                <a:ext cx="533400" cy="533400"/>
              </a:xfrm>
              <a:prstGeom prst="rect">
                <a:avLst/>
              </a:prstGeom>
              <a:solidFill>
                <a:srgbClr val="00DA6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6248400" y="2286000"/>
                <a:ext cx="1066801" cy="533400"/>
              </a:xfrm>
              <a:prstGeom prst="rect">
                <a:avLst/>
              </a:prstGeom>
              <a:solidFill>
                <a:srgbClr val="99FF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1143000" y="2362200"/>
              <a:ext cx="2590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Respondents {</a:t>
              </a:r>
              <a:r>
                <a:rPr lang="en-US" i="1" dirty="0" smtClean="0">
                  <a:solidFill>
                    <a:schemeClr val="bg1"/>
                  </a:solidFill>
                </a:rPr>
                <a:t>R</a:t>
              </a:r>
              <a:r>
                <a:rPr lang="en-US" dirty="0" smtClean="0">
                  <a:solidFill>
                    <a:schemeClr val="bg1"/>
                  </a:solidFill>
                </a:rPr>
                <a:t>}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733800" y="2362200"/>
              <a:ext cx="3581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Nonrespondents</a:t>
              </a:r>
              <a:endParaRPr lang="en-US" dirty="0"/>
            </a:p>
          </p:txBody>
        </p:sp>
        <p:sp>
          <p:nvSpPr>
            <p:cNvPr id="17" name="Left Brace 16"/>
            <p:cNvSpPr/>
            <p:nvPr/>
          </p:nvSpPr>
          <p:spPr bwMode="auto">
            <a:xfrm rot="5400000">
              <a:off x="4076700" y="-1028700"/>
              <a:ext cx="304800" cy="6172200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505199" y="1447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TOTAL SAMPLE</a:t>
            </a:r>
            <a:endParaRPr lang="en-US" b="1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4190999" y="2286000"/>
            <a:ext cx="3581400" cy="533400"/>
          </a:xfrm>
          <a:prstGeom prst="rect">
            <a:avLst/>
          </a:prstGeom>
          <a:solidFill>
            <a:srgbClr val="99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48200" y="2362200"/>
            <a:ext cx="2636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Nonrespondents {</a:t>
            </a:r>
            <a:r>
              <a:rPr lang="en-US" i="1" dirty="0" smtClean="0"/>
              <a:t>NR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2390775" y="3406775"/>
          <a:ext cx="4233863" cy="685800"/>
        </p:xfrm>
        <a:graphic>
          <a:graphicData uri="http://schemas.openxmlformats.org/presentationml/2006/ole">
            <p:oleObj spid="_x0000_s33793" name="Equation" r:id="rId3" imgW="1473120" imgH="241200" progId="Equation.DSMT4">
              <p:embed/>
            </p:oleObj>
          </a:graphicData>
        </a:graphic>
      </p:graphicFrame>
      <p:cxnSp>
        <p:nvCxnSpPr>
          <p:cNvPr id="48" name="Straight Arrow Connector 47"/>
          <p:cNvCxnSpPr/>
          <p:nvPr/>
        </p:nvCxnSpPr>
        <p:spPr bwMode="auto">
          <a:xfrm rot="5400000" flipH="1" flipV="1">
            <a:off x="5638800" y="4343400"/>
            <a:ext cx="457200" cy="1588"/>
          </a:xfrm>
          <a:prstGeom prst="straightConnector1">
            <a:avLst/>
          </a:prstGeom>
          <a:noFill/>
          <a:ln w="38100" cap="flat" cmpd="sng" algn="ctr">
            <a:solidFill>
              <a:srgbClr val="9999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4551680" y="4583668"/>
            <a:ext cx="2346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mean of NRs is unknown</a:t>
            </a:r>
            <a:endParaRPr lang="en-US" sz="2800" dirty="0"/>
          </a:p>
        </p:txBody>
      </p:sp>
      <p:sp>
        <p:nvSpPr>
          <p:cNvPr id="54" name="Down Arrow 53"/>
          <p:cNvSpPr/>
          <p:nvPr/>
        </p:nvSpPr>
        <p:spPr bwMode="auto">
          <a:xfrm>
            <a:off x="3124200" y="2971800"/>
            <a:ext cx="838200" cy="457200"/>
          </a:xfrm>
          <a:prstGeom prst="downArrow">
            <a:avLst/>
          </a:prstGeom>
          <a:solidFill>
            <a:srgbClr val="9999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55" name="Down Arrow 54"/>
          <p:cNvSpPr/>
          <p:nvPr/>
        </p:nvSpPr>
        <p:spPr bwMode="auto">
          <a:xfrm>
            <a:off x="5562600" y="2971800"/>
            <a:ext cx="838200" cy="457200"/>
          </a:xfrm>
          <a:prstGeom prst="downArrow">
            <a:avLst/>
          </a:prstGeom>
          <a:solidFill>
            <a:srgbClr val="9999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Further characterize the CG bias by its components</a:t>
            </a:r>
          </a:p>
          <a:p>
            <a:r>
              <a:rPr lang="en-US" dirty="0" smtClean="0"/>
              <a:t>Consider the use of CBG and CT information obtain from the CG method for:</a:t>
            </a:r>
          </a:p>
          <a:p>
            <a:pPr lvl="1"/>
            <a:r>
              <a:rPr lang="en-US" sz="2400" dirty="0" smtClean="0"/>
              <a:t>modeling of response propensities</a:t>
            </a:r>
          </a:p>
          <a:p>
            <a:pPr lvl="1"/>
            <a:r>
              <a:rPr lang="en-US" sz="2400" dirty="0" smtClean="0"/>
              <a:t>a</a:t>
            </a:r>
            <a:r>
              <a:rPr lang="en-US" sz="2400" smtClean="0"/>
              <a:t>djusting </a:t>
            </a:r>
            <a:r>
              <a:rPr lang="en-US" sz="2400" dirty="0" smtClean="0"/>
              <a:t>for nonresponse bias</a:t>
            </a:r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6720" y="2385060"/>
            <a:ext cx="8169593" cy="1362075"/>
          </a:xfrm>
        </p:spPr>
        <p:txBody>
          <a:bodyPr/>
          <a:lstStyle/>
          <a:p>
            <a:pPr algn="ctr"/>
            <a:r>
              <a:rPr lang="en-US" dirty="0" smtClean="0"/>
              <a:t>Email me to request full report</a:t>
            </a:r>
            <a:br>
              <a:rPr lang="en-US" dirty="0" smtClean="0"/>
            </a:br>
            <a:r>
              <a:rPr lang="en-US" dirty="0" smtClean="0"/>
              <a:t>ppb@RTI.org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Methods for Adjusting and Evaluating for RDD Nonresponse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limited information on NRs in RDD surveys</a:t>
            </a:r>
          </a:p>
          <a:p>
            <a:r>
              <a:rPr lang="en-US" dirty="0" smtClean="0"/>
              <a:t>Post-stratification adjustments are the norm</a:t>
            </a:r>
          </a:p>
          <a:p>
            <a:pPr lvl="1"/>
            <a:r>
              <a:rPr lang="en-US" dirty="0" smtClean="0"/>
              <a:t>Effectiveness at reducing bias is questionable at best</a:t>
            </a:r>
          </a:p>
          <a:p>
            <a:r>
              <a:rPr lang="en-US" dirty="0" smtClean="0"/>
              <a:t>Bias is sometimes evaluated using</a:t>
            </a:r>
          </a:p>
          <a:p>
            <a:pPr lvl="1"/>
            <a:r>
              <a:rPr lang="en-US" dirty="0" smtClean="0"/>
              <a:t>Maximum followup effort approaches</a:t>
            </a:r>
          </a:p>
          <a:p>
            <a:pPr lvl="2"/>
            <a:r>
              <a:rPr lang="en-US" dirty="0" smtClean="0"/>
              <a:t>Only evaluates reduction in bias due to slight elevations in response rates</a:t>
            </a:r>
          </a:p>
          <a:p>
            <a:pPr lvl="1"/>
            <a:r>
              <a:rPr lang="en-US" dirty="0" smtClean="0"/>
              <a:t>Comparison to external gold standard estimates</a:t>
            </a:r>
          </a:p>
          <a:p>
            <a:pPr lvl="2"/>
            <a:r>
              <a:rPr lang="en-US" dirty="0" smtClean="0"/>
              <a:t>Limited in scope to a few characteristics</a:t>
            </a:r>
          </a:p>
          <a:p>
            <a:pPr lvl="1"/>
            <a:r>
              <a:rPr lang="en-US" dirty="0" smtClean="0"/>
              <a:t>Census block group geocoding</a:t>
            </a:r>
          </a:p>
          <a:p>
            <a:pPr lvl="2"/>
            <a:r>
              <a:rPr lang="en-US" dirty="0" smtClean="0"/>
              <a:t>Error properties are largely unknown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21120" y="4527506"/>
            <a:ext cx="2001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20558A"/>
                </a:solidFill>
              </a:rPr>
              <a:t>The focus of this research</a:t>
            </a:r>
            <a:endParaRPr lang="en-US" b="1" dirty="0">
              <a:solidFill>
                <a:srgbClr val="20558A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rot="10800000">
            <a:off x="4958080" y="4852626"/>
            <a:ext cx="1422400" cy="1016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Census Geocoding (CG)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Obtain the addresses for nonrespondents (50-60% “success” rate)</a:t>
            </a:r>
          </a:p>
          <a:p>
            <a:r>
              <a:rPr lang="en-US" dirty="0" smtClean="0"/>
              <a:t>Geocode addresses</a:t>
            </a:r>
          </a:p>
          <a:p>
            <a:r>
              <a:rPr lang="en-US" dirty="0" smtClean="0"/>
              <a:t>Link to census aggregate data</a:t>
            </a:r>
          </a:p>
          <a:p>
            <a:pPr lvl="1"/>
            <a:r>
              <a:rPr lang="en-US" dirty="0" smtClean="0"/>
              <a:t>Address matched:  link unit to census block group (CBG) via </a:t>
            </a:r>
            <a:r>
              <a:rPr lang="en-US" dirty="0" err="1" smtClean="0"/>
              <a:t>geocode</a:t>
            </a:r>
            <a:endParaRPr lang="en-US" dirty="0" smtClean="0"/>
          </a:p>
          <a:p>
            <a:pPr lvl="1"/>
            <a:r>
              <a:rPr lang="en-US" dirty="0" smtClean="0"/>
              <a:t>Exchange matched:  link to census tract (CT) via telephone number</a:t>
            </a:r>
          </a:p>
          <a:p>
            <a:r>
              <a:rPr lang="en-US" dirty="0" smtClean="0"/>
              <a:t>Substitute the corresponding CBG or CT mean for the </a:t>
            </a:r>
            <a:r>
              <a:rPr lang="en-US" dirty="0" err="1" smtClean="0"/>
              <a:t>nonrespondent’s</a:t>
            </a:r>
            <a:r>
              <a:rPr lang="en-US" dirty="0" smtClean="0"/>
              <a:t> characteristic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Estimating the Population Mean in an RDD Survey</a:t>
            </a:r>
            <a:endParaRPr lang="en-US" dirty="0"/>
          </a:p>
        </p:txBody>
      </p:sp>
      <p:grpSp>
        <p:nvGrpSpPr>
          <p:cNvPr id="3" name="Group 28"/>
          <p:cNvGrpSpPr/>
          <p:nvPr/>
        </p:nvGrpSpPr>
        <p:grpSpPr>
          <a:xfrm>
            <a:off x="1600199" y="1905000"/>
            <a:ext cx="6172201" cy="914400"/>
            <a:chOff x="1143000" y="1905000"/>
            <a:chExt cx="6172201" cy="914400"/>
          </a:xfrm>
        </p:grpSpPr>
        <p:grpSp>
          <p:nvGrpSpPr>
            <p:cNvPr id="4" name="Group 27"/>
            <p:cNvGrpSpPr/>
            <p:nvPr/>
          </p:nvGrpSpPr>
          <p:grpSpPr>
            <a:xfrm>
              <a:off x="1143000" y="2286000"/>
              <a:ext cx="6172201" cy="533400"/>
              <a:chOff x="1143000" y="2286000"/>
              <a:chExt cx="6172201" cy="533400"/>
            </a:xfrm>
          </p:grpSpPr>
          <p:sp>
            <p:nvSpPr>
              <p:cNvPr id="22" name="Rectangle 21"/>
              <p:cNvSpPr/>
              <p:nvPr/>
            </p:nvSpPr>
            <p:spPr bwMode="auto">
              <a:xfrm>
                <a:off x="3733800" y="2286000"/>
                <a:ext cx="1295400" cy="533400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1143000" y="2286000"/>
                <a:ext cx="2590800" cy="533400"/>
              </a:xfrm>
              <a:prstGeom prst="rect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5029200" y="2286000"/>
                <a:ext cx="6858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5715000" y="2286000"/>
                <a:ext cx="533400" cy="533400"/>
              </a:xfrm>
              <a:prstGeom prst="rect">
                <a:avLst/>
              </a:prstGeom>
              <a:solidFill>
                <a:srgbClr val="00DA6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6248400" y="2286000"/>
                <a:ext cx="1066801" cy="533400"/>
              </a:xfrm>
              <a:prstGeom prst="rect">
                <a:avLst/>
              </a:prstGeom>
              <a:solidFill>
                <a:srgbClr val="99FF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1143000" y="2362200"/>
              <a:ext cx="2590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Respondents {</a:t>
              </a:r>
              <a:r>
                <a:rPr lang="en-US" i="1" dirty="0" smtClean="0">
                  <a:solidFill>
                    <a:schemeClr val="bg1"/>
                  </a:solidFill>
                </a:rPr>
                <a:t>R</a:t>
              </a:r>
              <a:r>
                <a:rPr lang="en-US" dirty="0" smtClean="0">
                  <a:solidFill>
                    <a:schemeClr val="bg1"/>
                  </a:solidFill>
                </a:rPr>
                <a:t>}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733800" y="2362200"/>
              <a:ext cx="3581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Nonrespondents</a:t>
              </a:r>
              <a:endParaRPr lang="en-US" dirty="0"/>
            </a:p>
          </p:txBody>
        </p:sp>
        <p:sp>
          <p:nvSpPr>
            <p:cNvPr id="17" name="Left Brace 16"/>
            <p:cNvSpPr/>
            <p:nvPr/>
          </p:nvSpPr>
          <p:spPr bwMode="auto">
            <a:xfrm rot="5400000">
              <a:off x="4076700" y="-1028700"/>
              <a:ext cx="304800" cy="6172200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505199" y="1447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TOTAL SAMPLE</a:t>
            </a:r>
            <a:endParaRPr lang="en-US" b="1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4190999" y="2286000"/>
            <a:ext cx="3581400" cy="533400"/>
          </a:xfrm>
          <a:prstGeom prst="rect">
            <a:avLst/>
          </a:prstGeom>
          <a:solidFill>
            <a:srgbClr val="99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48200" y="2362200"/>
            <a:ext cx="2636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Nonrespondents {</a:t>
            </a:r>
            <a:r>
              <a:rPr lang="en-US" i="1" dirty="0" smtClean="0"/>
              <a:t>NR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2390775" y="3406775"/>
          <a:ext cx="4233863" cy="685800"/>
        </p:xfrm>
        <a:graphic>
          <a:graphicData uri="http://schemas.openxmlformats.org/presentationml/2006/ole">
            <p:oleObj spid="_x0000_s113666" name="Equation" r:id="rId3" imgW="1473120" imgH="241200" progId="Equation.DSMT4">
              <p:embed/>
            </p:oleObj>
          </a:graphicData>
        </a:graphic>
      </p:graphicFrame>
      <p:cxnSp>
        <p:nvCxnSpPr>
          <p:cNvPr id="48" name="Straight Arrow Connector 47"/>
          <p:cNvCxnSpPr/>
          <p:nvPr/>
        </p:nvCxnSpPr>
        <p:spPr bwMode="auto">
          <a:xfrm rot="5400000" flipH="1" flipV="1">
            <a:off x="5638800" y="4343400"/>
            <a:ext cx="457200" cy="1588"/>
          </a:xfrm>
          <a:prstGeom prst="straightConnector1">
            <a:avLst/>
          </a:prstGeom>
          <a:noFill/>
          <a:ln w="38100" cap="flat" cmpd="sng" algn="ctr">
            <a:solidFill>
              <a:srgbClr val="9999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4551680" y="4583668"/>
            <a:ext cx="2346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mean of NRs is unknown</a:t>
            </a:r>
            <a:endParaRPr lang="en-US" sz="2800" dirty="0"/>
          </a:p>
        </p:txBody>
      </p:sp>
      <p:sp>
        <p:nvSpPr>
          <p:cNvPr id="54" name="Down Arrow 53"/>
          <p:cNvSpPr/>
          <p:nvPr/>
        </p:nvSpPr>
        <p:spPr bwMode="auto">
          <a:xfrm>
            <a:off x="3124200" y="2971800"/>
            <a:ext cx="838200" cy="457200"/>
          </a:xfrm>
          <a:prstGeom prst="downArrow">
            <a:avLst/>
          </a:prstGeom>
          <a:solidFill>
            <a:srgbClr val="9999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55" name="Down Arrow 54"/>
          <p:cNvSpPr/>
          <p:nvPr/>
        </p:nvSpPr>
        <p:spPr bwMode="auto">
          <a:xfrm>
            <a:off x="5562600" y="2971800"/>
            <a:ext cx="838200" cy="457200"/>
          </a:xfrm>
          <a:prstGeom prst="downArrow">
            <a:avLst/>
          </a:prstGeom>
          <a:solidFill>
            <a:srgbClr val="9999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0825" cy="990599"/>
          </a:xfrm>
        </p:spPr>
        <p:txBody>
          <a:bodyPr/>
          <a:lstStyle/>
          <a:p>
            <a:pPr algn="ctr"/>
            <a:r>
              <a:rPr lang="en-US" dirty="0" smtClean="0"/>
              <a:t>Impute Nonrespondent Characteristics </a:t>
            </a:r>
            <a:br>
              <a:rPr lang="en-US" dirty="0" smtClean="0"/>
            </a:br>
            <a:r>
              <a:rPr lang="en-US" dirty="0" smtClean="0"/>
              <a:t>from Census Aggregate Data</a:t>
            </a:r>
            <a:endParaRPr lang="en-US" dirty="0"/>
          </a:p>
        </p:txBody>
      </p:sp>
      <p:grpSp>
        <p:nvGrpSpPr>
          <p:cNvPr id="3" name="Group 28"/>
          <p:cNvGrpSpPr/>
          <p:nvPr/>
        </p:nvGrpSpPr>
        <p:grpSpPr>
          <a:xfrm>
            <a:off x="1600199" y="1905000"/>
            <a:ext cx="6172201" cy="914400"/>
            <a:chOff x="1143000" y="1905000"/>
            <a:chExt cx="6172201" cy="914400"/>
          </a:xfrm>
        </p:grpSpPr>
        <p:grpSp>
          <p:nvGrpSpPr>
            <p:cNvPr id="4" name="Group 27"/>
            <p:cNvGrpSpPr/>
            <p:nvPr/>
          </p:nvGrpSpPr>
          <p:grpSpPr>
            <a:xfrm>
              <a:off x="1143000" y="2286000"/>
              <a:ext cx="6172201" cy="533400"/>
              <a:chOff x="1143000" y="2286000"/>
              <a:chExt cx="6172201" cy="533400"/>
            </a:xfrm>
          </p:grpSpPr>
          <p:sp>
            <p:nvSpPr>
              <p:cNvPr id="22" name="Rectangle 21"/>
              <p:cNvSpPr/>
              <p:nvPr/>
            </p:nvSpPr>
            <p:spPr bwMode="auto">
              <a:xfrm>
                <a:off x="3733800" y="2286000"/>
                <a:ext cx="1295400" cy="533400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1143000" y="2286000"/>
                <a:ext cx="2590800" cy="533400"/>
              </a:xfrm>
              <a:prstGeom prst="rect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5029200" y="2286000"/>
                <a:ext cx="6858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5715000" y="2286000"/>
                <a:ext cx="533400" cy="533400"/>
              </a:xfrm>
              <a:prstGeom prst="rect">
                <a:avLst/>
              </a:prstGeom>
              <a:solidFill>
                <a:srgbClr val="00DA6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6248400" y="2286000"/>
                <a:ext cx="1066801" cy="533400"/>
              </a:xfrm>
              <a:prstGeom prst="rect">
                <a:avLst/>
              </a:prstGeom>
              <a:solidFill>
                <a:srgbClr val="99FF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1143000" y="2362200"/>
              <a:ext cx="2590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Respondents {</a:t>
              </a:r>
              <a:r>
                <a:rPr lang="en-US" i="1" dirty="0" smtClean="0">
                  <a:solidFill>
                    <a:schemeClr val="bg1"/>
                  </a:solidFill>
                </a:rPr>
                <a:t>R</a:t>
              </a:r>
              <a:r>
                <a:rPr lang="en-US" dirty="0" smtClean="0">
                  <a:solidFill>
                    <a:schemeClr val="bg1"/>
                  </a:solidFill>
                </a:rPr>
                <a:t>}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733800" y="2362200"/>
              <a:ext cx="3581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Nonrespondents</a:t>
              </a:r>
              <a:endParaRPr lang="en-US" dirty="0"/>
            </a:p>
          </p:txBody>
        </p:sp>
        <p:sp>
          <p:nvSpPr>
            <p:cNvPr id="17" name="Left Brace 16"/>
            <p:cNvSpPr/>
            <p:nvPr/>
          </p:nvSpPr>
          <p:spPr bwMode="auto">
            <a:xfrm rot="5400000">
              <a:off x="4076700" y="-1028700"/>
              <a:ext cx="304800" cy="6172200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505199" y="1447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TOTAL SAMPLE</a:t>
            </a:r>
            <a:endParaRPr lang="en-US" b="1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4190999" y="2286000"/>
            <a:ext cx="3581400" cy="533400"/>
          </a:xfrm>
          <a:prstGeom prst="rect">
            <a:avLst/>
          </a:prstGeom>
          <a:solidFill>
            <a:srgbClr val="99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48200" y="2362200"/>
            <a:ext cx="259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Nonrespondents {</a:t>
            </a:r>
            <a:r>
              <a:rPr lang="en-US" i="1" dirty="0" smtClean="0"/>
              <a:t>NR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2409825" y="3406775"/>
          <a:ext cx="4197350" cy="685800"/>
        </p:xfrm>
        <a:graphic>
          <a:graphicData uri="http://schemas.openxmlformats.org/presentationml/2006/ole">
            <p:oleObj spid="_x0000_s34818" name="Equation" r:id="rId3" imgW="1460160" imgH="241200" progId="Equation.DSMT4">
              <p:embed/>
            </p:oleObj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4251960" y="4583668"/>
            <a:ext cx="33070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Obtained from NRs CBG or CT</a:t>
            </a:r>
            <a:endParaRPr lang="en-US" sz="2800" dirty="0"/>
          </a:p>
        </p:txBody>
      </p:sp>
      <p:sp>
        <p:nvSpPr>
          <p:cNvPr id="21" name="Down Arrow 20"/>
          <p:cNvSpPr/>
          <p:nvPr/>
        </p:nvSpPr>
        <p:spPr bwMode="auto">
          <a:xfrm>
            <a:off x="3124200" y="2971800"/>
            <a:ext cx="838200" cy="457200"/>
          </a:xfrm>
          <a:prstGeom prst="downArrow">
            <a:avLst/>
          </a:prstGeom>
          <a:solidFill>
            <a:srgbClr val="9999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28" name="Down Arrow 27"/>
          <p:cNvSpPr/>
          <p:nvPr/>
        </p:nvSpPr>
        <p:spPr bwMode="auto">
          <a:xfrm>
            <a:off x="5562600" y="2971800"/>
            <a:ext cx="838200" cy="457200"/>
          </a:xfrm>
          <a:prstGeom prst="downArrow">
            <a:avLst/>
          </a:prstGeom>
          <a:solidFill>
            <a:srgbClr val="9999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rot="5400000" flipH="1" flipV="1">
            <a:off x="5669280" y="4333240"/>
            <a:ext cx="457200" cy="1588"/>
          </a:xfrm>
          <a:prstGeom prst="straightConnector1">
            <a:avLst/>
          </a:prstGeom>
          <a:noFill/>
          <a:ln w="38100" cap="flat" cmpd="sng" algn="ctr">
            <a:solidFill>
              <a:srgbClr val="9999FF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 Addressed by this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What is the bias in    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Is                         a valid estimate of the bias in the unadjusted (or post-stratified) estimator of the mean?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Does the CG method provide useful data for modeling response propensity?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The first two questions will be addressed in today’s presentation.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362960" y="1722120"/>
          <a:ext cx="381000" cy="493713"/>
        </p:xfrm>
        <a:graphic>
          <a:graphicData uri="http://schemas.openxmlformats.org/presentationml/2006/ole">
            <p:oleObj spid="_x0000_s35842" name="Equation" r:id="rId3" imgW="139680" imgH="203040" progId="Equation.DSMT4">
              <p:embed/>
            </p:oleObj>
          </a:graphicData>
        </a:graphic>
      </p:graphicFrame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1143000" y="2260600"/>
          <a:ext cx="2078038" cy="647700"/>
        </p:xfrm>
        <a:graphic>
          <a:graphicData uri="http://schemas.openxmlformats.org/presentationml/2006/ole">
            <p:oleObj spid="_x0000_s35845" name="Equation" r:id="rId4" imgW="761760" imgH="266400" progId="Equation.DSMT4">
              <p:embed/>
            </p:oleObj>
          </a:graphicData>
        </a:graphic>
      </p:graphicFrame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3362325" y="1722438"/>
          <a:ext cx="381000" cy="493712"/>
        </p:xfrm>
        <a:graphic>
          <a:graphicData uri="http://schemas.openxmlformats.org/presentationml/2006/ole">
            <p:oleObj spid="_x0000_s35846" name="Equation" r:id="rId5" imgW="139680" imgH="203040" progId="Equation.DSMT4">
              <p:embed/>
            </p:oleObj>
          </a:graphicData>
        </a:graphic>
      </p:graphicFrame>
      <p:graphicFrame>
        <p:nvGraphicFramePr>
          <p:cNvPr id="35847" name="Object 7"/>
          <p:cNvGraphicFramePr>
            <a:graphicFrameLocks noChangeAspect="1"/>
          </p:cNvGraphicFramePr>
          <p:nvPr/>
        </p:nvGraphicFramePr>
        <p:xfrm>
          <a:off x="1143000" y="2260600"/>
          <a:ext cx="2078038" cy="647700"/>
        </p:xfrm>
        <a:graphic>
          <a:graphicData uri="http://schemas.openxmlformats.org/presentationml/2006/ole">
            <p:oleObj spid="_x0000_s35847" name="Equation" r:id="rId6" imgW="761760" imgH="266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Decomposition of the Bias in </a:t>
            </a:r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370840" y="1905000"/>
            <a:ext cx="8371840" cy="2677160"/>
            <a:chOff x="370840" y="1905000"/>
            <a:chExt cx="8371840" cy="2677160"/>
          </a:xfrm>
        </p:grpSpPr>
        <p:grpSp>
          <p:nvGrpSpPr>
            <p:cNvPr id="19" name="Group 18"/>
            <p:cNvGrpSpPr/>
            <p:nvPr/>
          </p:nvGrpSpPr>
          <p:grpSpPr>
            <a:xfrm>
              <a:off x="1066800" y="2286000"/>
              <a:ext cx="6172201" cy="533400"/>
              <a:chOff x="914400" y="1905000"/>
              <a:chExt cx="6172201" cy="533400"/>
            </a:xfrm>
          </p:grpSpPr>
          <p:sp>
            <p:nvSpPr>
              <p:cNvPr id="4" name="Rectangle 3"/>
              <p:cNvSpPr/>
              <p:nvPr/>
            </p:nvSpPr>
            <p:spPr bwMode="auto">
              <a:xfrm>
                <a:off x="3505200" y="1905000"/>
                <a:ext cx="1295400" cy="533400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 bwMode="auto">
              <a:xfrm>
                <a:off x="914400" y="1905000"/>
                <a:ext cx="2590800" cy="533400"/>
              </a:xfrm>
              <a:prstGeom prst="rect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4800600" y="1905000"/>
                <a:ext cx="6858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>
                <a:off x="5486400" y="1905000"/>
                <a:ext cx="533400" cy="533400"/>
              </a:xfrm>
              <a:prstGeom prst="rect">
                <a:avLst/>
              </a:prstGeom>
              <a:solidFill>
                <a:srgbClr val="00DA6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6019800" y="1905000"/>
                <a:ext cx="1066801" cy="533400"/>
              </a:xfrm>
              <a:prstGeom prst="rect">
                <a:avLst/>
              </a:prstGeom>
              <a:solidFill>
                <a:srgbClr val="99FF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1066800" y="2362200"/>
              <a:ext cx="2590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Respondents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657600" y="2362200"/>
              <a:ext cx="3581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Nonrespondents</a:t>
              </a:r>
              <a:endParaRPr lang="en-US" dirty="0"/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70840" y="3515360"/>
              <a:ext cx="8371840" cy="1066800"/>
              <a:chOff x="3505200" y="2895600"/>
              <a:chExt cx="3577060" cy="533400"/>
            </a:xfrm>
          </p:grpSpPr>
          <p:sp>
            <p:nvSpPr>
              <p:cNvPr id="21" name="Rectangle 20"/>
              <p:cNvSpPr/>
              <p:nvPr/>
            </p:nvSpPr>
            <p:spPr bwMode="auto">
              <a:xfrm>
                <a:off x="3505200" y="2895600"/>
                <a:ext cx="1213335" cy="533400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4718119" y="2895600"/>
                <a:ext cx="6858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5403919" y="2895600"/>
                <a:ext cx="533400" cy="533400"/>
              </a:xfrm>
              <a:prstGeom prst="rect">
                <a:avLst/>
              </a:prstGeom>
              <a:solidFill>
                <a:srgbClr val="00DA6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5938382" y="2895600"/>
                <a:ext cx="1143878" cy="533400"/>
              </a:xfrm>
              <a:prstGeom prst="rect">
                <a:avLst/>
              </a:prstGeom>
              <a:solidFill>
                <a:srgbClr val="99FF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</p:grpSp>
        <p:cxnSp>
          <p:nvCxnSpPr>
            <p:cNvPr id="28" name="Straight Arrow Connector 27"/>
            <p:cNvCxnSpPr>
              <a:stCxn id="17" idx="2"/>
            </p:cNvCxnSpPr>
            <p:nvPr/>
          </p:nvCxnSpPr>
          <p:spPr bwMode="auto">
            <a:xfrm rot="5400000">
              <a:off x="5391150" y="2990850"/>
              <a:ext cx="685800" cy="34290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 rot="5400000">
              <a:off x="4400550" y="2686050"/>
              <a:ext cx="685800" cy="95250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0" name="Straight Arrow Connector 29"/>
            <p:cNvCxnSpPr>
              <a:stCxn id="4" idx="2"/>
              <a:endCxn id="21" idx="0"/>
            </p:cNvCxnSpPr>
            <p:nvPr/>
          </p:nvCxnSpPr>
          <p:spPr bwMode="auto">
            <a:xfrm rot="5400000">
              <a:off x="2700020" y="1910080"/>
              <a:ext cx="695960" cy="251460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1" name="Straight Arrow Connector 30"/>
            <p:cNvCxnSpPr>
              <a:stCxn id="18" idx="2"/>
              <a:endCxn id="25" idx="0"/>
            </p:cNvCxnSpPr>
            <p:nvPr/>
          </p:nvCxnSpPr>
          <p:spPr bwMode="auto">
            <a:xfrm rot="16200000" flipH="1">
              <a:off x="6706870" y="2818130"/>
              <a:ext cx="695960" cy="698499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1198880" y="3572470"/>
              <a:ext cx="1295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Correctly matched addresses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408680" y="3572470"/>
              <a:ext cx="1295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Incorrectly matched addresses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815840" y="3572470"/>
              <a:ext cx="1295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Correctly matched exchanges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781800" y="3572470"/>
              <a:ext cx="1295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Incorrectly matched exchanges</a:t>
              </a:r>
              <a:endParaRPr lang="en-US" dirty="0"/>
            </a:p>
          </p:txBody>
        </p:sp>
        <p:sp>
          <p:nvSpPr>
            <p:cNvPr id="45" name="Left Brace 44"/>
            <p:cNvSpPr/>
            <p:nvPr/>
          </p:nvSpPr>
          <p:spPr bwMode="auto">
            <a:xfrm rot="5400000">
              <a:off x="4000500" y="-1028700"/>
              <a:ext cx="304800" cy="6172200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3048000" y="1447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TOTAL SAMPLE</a:t>
            </a:r>
            <a:endParaRPr lang="en-US" b="1" dirty="0"/>
          </a:p>
        </p:txBody>
      </p:sp>
      <p:sp>
        <p:nvSpPr>
          <p:cNvPr id="48" name="Left Brace 47"/>
          <p:cNvSpPr/>
          <p:nvPr/>
        </p:nvSpPr>
        <p:spPr bwMode="auto">
          <a:xfrm rot="16200000">
            <a:off x="1684020" y="3340100"/>
            <a:ext cx="233680" cy="283972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graphicFrame>
        <p:nvGraphicFramePr>
          <p:cNvPr id="49" name="Object 48"/>
          <p:cNvGraphicFramePr>
            <a:graphicFrameLocks noChangeAspect="1"/>
          </p:cNvGraphicFramePr>
          <p:nvPr/>
        </p:nvGraphicFramePr>
        <p:xfrm>
          <a:off x="1566545" y="4648200"/>
          <a:ext cx="1119188" cy="850900"/>
        </p:xfrm>
        <a:graphic>
          <a:graphicData uri="http://schemas.openxmlformats.org/presentationml/2006/ole">
            <p:oleObj spid="_x0000_s1026" name="Equation" r:id="rId3" imgW="317160" imgH="241200" progId="Equation.DSMT4">
              <p:embed/>
            </p:oleObj>
          </a:graphicData>
        </a:graphic>
      </p:graphicFrame>
      <p:sp>
        <p:nvSpPr>
          <p:cNvPr id="50" name="Left Brace 49"/>
          <p:cNvSpPr/>
          <p:nvPr/>
        </p:nvSpPr>
        <p:spPr bwMode="auto">
          <a:xfrm rot="16200000">
            <a:off x="3919220" y="4000500"/>
            <a:ext cx="228600" cy="15240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51" name="Left Brace 50"/>
          <p:cNvSpPr/>
          <p:nvPr/>
        </p:nvSpPr>
        <p:spPr bwMode="auto">
          <a:xfrm rot="16200000">
            <a:off x="5339080" y="4191000"/>
            <a:ext cx="228600" cy="11430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52" name="Left Brace 51"/>
          <p:cNvSpPr/>
          <p:nvPr/>
        </p:nvSpPr>
        <p:spPr bwMode="auto">
          <a:xfrm rot="16200000">
            <a:off x="7302500" y="3416300"/>
            <a:ext cx="254000" cy="26670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779838" y="4648200"/>
          <a:ext cx="1030287" cy="850900"/>
        </p:xfrm>
        <a:graphic>
          <a:graphicData uri="http://schemas.openxmlformats.org/presentationml/2006/ole">
            <p:oleObj spid="_x0000_s1027" name="Equation" r:id="rId4" imgW="291960" imgH="241200" progId="Equation.DSMT4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221922" y="4648200"/>
          <a:ext cx="1163638" cy="850900"/>
        </p:xfrm>
        <a:graphic>
          <a:graphicData uri="http://schemas.openxmlformats.org/presentationml/2006/ole">
            <p:oleObj spid="_x0000_s1028" name="Equation" r:id="rId5" imgW="330120" imgH="24120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7217093" y="4648200"/>
          <a:ext cx="1074737" cy="850900"/>
        </p:xfrm>
        <a:graphic>
          <a:graphicData uri="http://schemas.openxmlformats.org/presentationml/2006/ole">
            <p:oleObj spid="_x0000_s1029" name="Equation" r:id="rId6" imgW="304560" imgH="241200" progId="Equation.DSMT4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1603768" y="5542121"/>
          <a:ext cx="922822" cy="674370"/>
        </p:xfrm>
        <a:graphic>
          <a:graphicData uri="http://schemas.openxmlformats.org/presentationml/2006/ole">
            <p:oleObj spid="_x0000_s1030" name="Equation" r:id="rId7" imgW="330120" imgH="241200" progId="Equation.DSMT4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3828098" y="5541962"/>
          <a:ext cx="852487" cy="674688"/>
        </p:xfrm>
        <a:graphic>
          <a:graphicData uri="http://schemas.openxmlformats.org/presentationml/2006/ole">
            <p:oleObj spid="_x0000_s1031" name="Equation" r:id="rId8" imgW="304560" imgH="241200" progId="Equation.DSMT4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5405596" y="5541962"/>
          <a:ext cx="958850" cy="674688"/>
        </p:xfrm>
        <a:graphic>
          <a:graphicData uri="http://schemas.openxmlformats.org/presentationml/2006/ole">
            <p:oleObj spid="_x0000_s1032" name="Equation" r:id="rId9" imgW="342720" imgH="241200" progId="Equation.DSMT4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7319963" y="5541963"/>
          <a:ext cx="887412" cy="674687"/>
        </p:xfrm>
        <a:graphic>
          <a:graphicData uri="http://schemas.openxmlformats.org/presentationml/2006/ole">
            <p:oleObj spid="_x0000_s1033" name="Equation" r:id="rId10" imgW="317160" imgH="241200" progId="Equation.DSMT4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6643370" y="682625"/>
          <a:ext cx="468313" cy="604838"/>
        </p:xfrm>
        <a:graphic>
          <a:graphicData uri="http://schemas.openxmlformats.org/presentationml/2006/ole">
            <p:oleObj spid="_x0000_s1034" name="Equation" r:id="rId11" imgW="139680" imgH="203040" progId="Equation.DSMT4">
              <p:embed/>
            </p:oleObj>
          </a:graphicData>
        </a:graphic>
      </p:graphicFrame>
      <p:sp>
        <p:nvSpPr>
          <p:cNvPr id="84" name="TextBox 83"/>
          <p:cNvSpPr txBox="1"/>
          <p:nvPr/>
        </p:nvSpPr>
        <p:spPr>
          <a:xfrm>
            <a:off x="162560" y="4897120"/>
            <a:ext cx="883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Size</a:t>
            </a:r>
            <a:endParaRPr lang="en-US" sz="2400" dirty="0"/>
          </a:p>
        </p:txBody>
      </p:sp>
      <p:sp>
        <p:nvSpPr>
          <p:cNvPr id="85" name="TextBox 84"/>
          <p:cNvSpPr txBox="1"/>
          <p:nvPr/>
        </p:nvSpPr>
        <p:spPr>
          <a:xfrm>
            <a:off x="0" y="5537200"/>
            <a:ext cx="1656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Expected Difference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14690" name="Object 2"/>
          <p:cNvGraphicFramePr>
            <a:graphicFrameLocks noChangeAspect="1"/>
          </p:cNvGraphicFramePr>
          <p:nvPr/>
        </p:nvGraphicFramePr>
        <p:xfrm>
          <a:off x="4692784" y="1943418"/>
          <a:ext cx="3875272" cy="3146742"/>
        </p:xfrm>
        <a:graphic>
          <a:graphicData uri="http://schemas.openxmlformats.org/presentationml/2006/ole">
            <p:oleObj spid="_x0000_s114690" name="Equation" r:id="rId3" imgW="1218960" imgH="990360" progId="Equation.DSMT4">
              <p:embed/>
            </p:oleObj>
          </a:graphicData>
        </a:graphic>
      </p:graphicFrame>
      <p:graphicFrame>
        <p:nvGraphicFramePr>
          <p:cNvPr id="114691" name="Object 3"/>
          <p:cNvGraphicFramePr>
            <a:graphicFrameLocks noChangeAspect="1"/>
          </p:cNvGraphicFramePr>
          <p:nvPr/>
        </p:nvGraphicFramePr>
        <p:xfrm>
          <a:off x="560070" y="1762760"/>
          <a:ext cx="3581400" cy="3494088"/>
        </p:xfrm>
        <a:graphic>
          <a:graphicData uri="http://schemas.openxmlformats.org/presentationml/2006/ole">
            <p:oleObj spid="_x0000_s114691" name="Equation" r:id="rId4" imgW="1015920" imgH="99036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Narrow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 Narrow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4841</TotalTime>
  <Words>708</Words>
  <Application>Microsoft Office PowerPoint</Application>
  <PresentationFormat>On-screen Show (4:3)</PresentationFormat>
  <Paragraphs>110</Paragraphs>
  <Slides>21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Custom Design</vt:lpstr>
      <vt:lpstr>1_Custom Design</vt:lpstr>
      <vt:lpstr>Equation</vt:lpstr>
      <vt:lpstr>MathType 6.0 Equation</vt:lpstr>
      <vt:lpstr>Nonresponse Bias Correction in Telephone Surveys Using Census Geocoding: An Evaluation of Error Properties</vt:lpstr>
      <vt:lpstr>Estimating the Population Mean in an RDD Survey</vt:lpstr>
      <vt:lpstr>Methods for Adjusting and Evaluating for RDD Nonresponse</vt:lpstr>
      <vt:lpstr>Census Geocoding (CG) Method</vt:lpstr>
      <vt:lpstr>Estimating the Population Mean in an RDD Survey</vt:lpstr>
      <vt:lpstr>Impute Nonrespondent Characteristics  from Census Aggregate Data</vt:lpstr>
      <vt:lpstr>Questions Addressed by this Research</vt:lpstr>
      <vt:lpstr>Decomposition of the Bias in </vt:lpstr>
      <vt:lpstr>Slide 9</vt:lpstr>
      <vt:lpstr>Components of the Bias in </vt:lpstr>
      <vt:lpstr>Components of the Bias in </vt:lpstr>
      <vt:lpstr>Estimation of the Bias Components</vt:lpstr>
      <vt:lpstr>Why is it reasonable to use a face to face survey to evaluate the CG bias in an RDD survey?</vt:lpstr>
      <vt:lpstr>Weighted Respondent Mean, True Mean, and CG Imputed Mean for Available Characteristics</vt:lpstr>
      <vt:lpstr>Weighted Respondent Mean, True Mean, and CG Imputed Mean for Available Characteristics</vt:lpstr>
      <vt:lpstr>                                                         by Response Rate</vt:lpstr>
      <vt:lpstr>Average Estimates of                for  {s} = {CA}, {IA}, {CE}, and {IE}</vt:lpstr>
      <vt:lpstr>Average Relative Size of the Bias Components</vt:lpstr>
      <vt:lpstr>Conclusions</vt:lpstr>
      <vt:lpstr>Next Steps</vt:lpstr>
      <vt:lpstr>Email me to request full report ppb@RTI.org</vt:lpstr>
    </vt:vector>
  </TitlesOfParts>
  <Company>RTI RTI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RD&amp;D Supporting Warm Syngas Clean-up Technology</dc:title>
  <dc:creator>RTI RTI</dc:creator>
  <cp:lastModifiedBy>ppb</cp:lastModifiedBy>
  <cp:revision>577</cp:revision>
  <dcterms:created xsi:type="dcterms:W3CDTF">2010-03-30T16:40:02Z</dcterms:created>
  <dcterms:modified xsi:type="dcterms:W3CDTF">2011-06-22T11:37:19Z</dcterms:modified>
</cp:coreProperties>
</file>