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409" r:id="rId3"/>
    <p:sldId id="413" r:id="rId4"/>
    <p:sldId id="415" r:id="rId5"/>
    <p:sldId id="418" r:id="rId6"/>
    <p:sldId id="419" r:id="rId7"/>
    <p:sldId id="420" r:id="rId8"/>
    <p:sldId id="421" r:id="rId9"/>
    <p:sldId id="422" r:id="rId10"/>
    <p:sldId id="423" r:id="rId11"/>
    <p:sldId id="424" r:id="rId12"/>
    <p:sldId id="425" r:id="rId13"/>
    <p:sldId id="426" r:id="rId14"/>
    <p:sldId id="417" r:id="rId15"/>
    <p:sldId id="428" r:id="rId16"/>
    <p:sldId id="432" r:id="rId17"/>
    <p:sldId id="434" r:id="rId18"/>
    <p:sldId id="435" r:id="rId19"/>
    <p:sldId id="436" r:id="rId20"/>
    <p:sldId id="437" r:id="rId21"/>
    <p:sldId id="438" r:id="rId22"/>
  </p:sldIdLst>
  <p:sldSz cx="9144000" cy="6858000" type="screen4x3"/>
  <p:notesSz cx="6794500" cy="99314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anmörkt format 2 - Dekorfär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llanmörkt format 1 - Dekorfärg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085" autoAdjust="0"/>
    <p:restoredTop sz="99646" autoAdjust="0"/>
  </p:normalViewPr>
  <p:slideViewPr>
    <p:cSldViewPr>
      <p:cViewPr varScale="1">
        <p:scale>
          <a:sx n="110" d="100"/>
          <a:sy n="110" d="100"/>
        </p:scale>
        <p:origin x="-28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Office_Excel-kalkylblad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sv-SE"/>
  <c:chart>
    <c:plotArea>
      <c:layout>
        <c:manualLayout>
          <c:layoutTarget val="inner"/>
          <c:xMode val="edge"/>
          <c:yMode val="edge"/>
          <c:x val="8.294930875576044E-2"/>
          <c:y val="4.8997772828507834E-2"/>
          <c:w val="0.61175115207373343"/>
          <c:h val="0.78619153674832964"/>
        </c:manualLayout>
      </c:layout>
      <c:lineChart>
        <c:grouping val="standard"/>
        <c:ser>
          <c:idx val="0"/>
          <c:order val="0"/>
          <c:tx>
            <c:v>undre gräns för 95% k.i.</c:v>
          </c:tx>
          <c:spPr>
            <a:ln w="17750">
              <a:solidFill>
                <a:srgbClr val="000000"/>
              </a:solidFill>
              <a:prstDash val="lgDash"/>
            </a:ln>
          </c:spPr>
          <c:marker>
            <c:symbol val="none"/>
          </c:marker>
          <c:cat>
            <c:numRef>
              <c:f>dispink!$A$3:$A$22</c:f>
              <c:numCache>
                <c:formatCode>General</c:formatCode>
                <c:ptCount val="2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</c:numCache>
            </c:numRef>
          </c:cat>
          <c:val>
            <c:numRef>
              <c:f>dispink!$I$3:$I$22</c:f>
              <c:numCache>
                <c:formatCode>General</c:formatCode>
                <c:ptCount val="20"/>
                <c:pt idx="0">
                  <c:v>176357.62225141021</c:v>
                </c:pt>
                <c:pt idx="1">
                  <c:v>180898.80109619163</c:v>
                </c:pt>
                <c:pt idx="2">
                  <c:v>181569.17646206843</c:v>
                </c:pt>
                <c:pt idx="3">
                  <c:v>183408.9698080532</c:v>
                </c:pt>
                <c:pt idx="4">
                  <c:v>185282.9401783775</c:v>
                </c:pt>
                <c:pt idx="5">
                  <c:v>185680.38963239308</c:v>
                </c:pt>
                <c:pt idx="6">
                  <c:v>186177.20068225532</c:v>
                </c:pt>
                <c:pt idx="7">
                  <c:v>186713.03203733318</c:v>
                </c:pt>
                <c:pt idx="8">
                  <c:v>187061.51915776101</c:v>
                </c:pt>
                <c:pt idx="9">
                  <c:v>187266.75105783471</c:v>
                </c:pt>
                <c:pt idx="10">
                  <c:v>187619.12507425735</c:v>
                </c:pt>
                <c:pt idx="11">
                  <c:v>187559.8966116691</c:v>
                </c:pt>
                <c:pt idx="12">
                  <c:v>187831.95185543149</c:v>
                </c:pt>
                <c:pt idx="13">
                  <c:v>187786.31352285182</c:v>
                </c:pt>
                <c:pt idx="14">
                  <c:v>187532.56255308251</c:v>
                </c:pt>
                <c:pt idx="15">
                  <c:v>187505.53002537575</c:v>
                </c:pt>
                <c:pt idx="16">
                  <c:v>187873.64749024549</c:v>
                </c:pt>
                <c:pt idx="17">
                  <c:v>187936.00053450148</c:v>
                </c:pt>
                <c:pt idx="18">
                  <c:v>188028.00665294586</c:v>
                </c:pt>
                <c:pt idx="19">
                  <c:v>187946.56312303661</c:v>
                </c:pt>
              </c:numCache>
            </c:numRef>
          </c:val>
        </c:ser>
        <c:ser>
          <c:idx val="1"/>
          <c:order val="1"/>
          <c:tx>
            <c:v>punktskattning, svarande</c:v>
          </c:tx>
          <c:spPr>
            <a:ln w="17750">
              <a:solidFill>
                <a:srgbClr val="000000"/>
              </a:solidFill>
              <a:prstDash val="solid"/>
            </a:ln>
          </c:spPr>
          <c:marker>
            <c:symbol val="square"/>
            <c:size val="6"/>
            <c:spPr>
              <a:solidFill>
                <a:srgbClr val="000000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cat>
            <c:numRef>
              <c:f>dispink!$A$3:$A$22</c:f>
              <c:numCache>
                <c:formatCode>General</c:formatCode>
                <c:ptCount val="2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</c:numCache>
            </c:numRef>
          </c:cat>
          <c:val>
            <c:numRef>
              <c:f>dispink!$J$3:$J$22</c:f>
              <c:numCache>
                <c:formatCode>General</c:formatCode>
                <c:ptCount val="20"/>
                <c:pt idx="0">
                  <c:v>180471.02634927444</c:v>
                </c:pt>
                <c:pt idx="1">
                  <c:v>184396.27878681547</c:v>
                </c:pt>
                <c:pt idx="2">
                  <c:v>184727.47555357599</c:v>
                </c:pt>
                <c:pt idx="3">
                  <c:v>186490.74253650382</c:v>
                </c:pt>
                <c:pt idx="4">
                  <c:v>188181.58025195717</c:v>
                </c:pt>
                <c:pt idx="5">
                  <c:v>188433.54930133381</c:v>
                </c:pt>
                <c:pt idx="6">
                  <c:v>188834.8489430031</c:v>
                </c:pt>
                <c:pt idx="7">
                  <c:v>189376.27408847574</c:v>
                </c:pt>
                <c:pt idx="8">
                  <c:v>189696.05213947999</c:v>
                </c:pt>
                <c:pt idx="9">
                  <c:v>189860.85137019205</c:v>
                </c:pt>
                <c:pt idx="10">
                  <c:v>190191.65993794388</c:v>
                </c:pt>
                <c:pt idx="11">
                  <c:v>190103.17022119672</c:v>
                </c:pt>
                <c:pt idx="12">
                  <c:v>190364.17025308331</c:v>
                </c:pt>
                <c:pt idx="13">
                  <c:v>190302.86700579859</c:v>
                </c:pt>
                <c:pt idx="14">
                  <c:v>190087.56780688532</c:v>
                </c:pt>
                <c:pt idx="15">
                  <c:v>190046.35948900093</c:v>
                </c:pt>
                <c:pt idx="16">
                  <c:v>190436.80551073127</c:v>
                </c:pt>
                <c:pt idx="17">
                  <c:v>190493.82665097062</c:v>
                </c:pt>
                <c:pt idx="18">
                  <c:v>190579.33615770916</c:v>
                </c:pt>
                <c:pt idx="19">
                  <c:v>190476.48778842101</c:v>
                </c:pt>
              </c:numCache>
            </c:numRef>
          </c:val>
        </c:ser>
        <c:ser>
          <c:idx val="2"/>
          <c:order val="2"/>
          <c:tx>
            <c:v>övre gräns för 95% k.i.</c:v>
          </c:tx>
          <c:spPr>
            <a:ln w="17750">
              <a:solidFill>
                <a:srgbClr val="000000"/>
              </a:solidFill>
              <a:prstDash val="sysDash"/>
            </a:ln>
          </c:spPr>
          <c:marker>
            <c:symbol val="none"/>
          </c:marker>
          <c:cat>
            <c:numRef>
              <c:f>dispink!$A$3:$A$22</c:f>
              <c:numCache>
                <c:formatCode>General</c:formatCode>
                <c:ptCount val="2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</c:numCache>
            </c:numRef>
          </c:cat>
          <c:val>
            <c:numRef>
              <c:f>dispink!$K$3:$K$22</c:f>
              <c:numCache>
                <c:formatCode>General</c:formatCode>
                <c:ptCount val="20"/>
                <c:pt idx="0">
                  <c:v>184584.43044713876</c:v>
                </c:pt>
                <c:pt idx="1">
                  <c:v>187893.75647743893</c:v>
                </c:pt>
                <c:pt idx="2">
                  <c:v>187885.77464508364</c:v>
                </c:pt>
                <c:pt idx="3">
                  <c:v>189572.51526495451</c:v>
                </c:pt>
                <c:pt idx="4">
                  <c:v>191080.22032553706</c:v>
                </c:pt>
                <c:pt idx="5">
                  <c:v>191186.70897027417</c:v>
                </c:pt>
                <c:pt idx="6">
                  <c:v>191492.49720375089</c:v>
                </c:pt>
                <c:pt idx="7">
                  <c:v>192039.51613961838</c:v>
                </c:pt>
                <c:pt idx="8">
                  <c:v>192330.58512119899</c:v>
                </c:pt>
                <c:pt idx="9">
                  <c:v>192454.95168254909</c:v>
                </c:pt>
                <c:pt idx="10">
                  <c:v>192764.19480163071</c:v>
                </c:pt>
                <c:pt idx="11">
                  <c:v>192646.44383072408</c:v>
                </c:pt>
                <c:pt idx="12">
                  <c:v>192896.38865073482</c:v>
                </c:pt>
                <c:pt idx="13">
                  <c:v>192819.42048874518</c:v>
                </c:pt>
                <c:pt idx="14">
                  <c:v>192642.57306068801</c:v>
                </c:pt>
                <c:pt idx="15">
                  <c:v>192587.18895262643</c:v>
                </c:pt>
                <c:pt idx="16">
                  <c:v>192999.9635312173</c:v>
                </c:pt>
                <c:pt idx="17">
                  <c:v>193051.65276743966</c:v>
                </c:pt>
                <c:pt idx="18">
                  <c:v>193130.66566247249</c:v>
                </c:pt>
                <c:pt idx="19">
                  <c:v>193006.41245380559</c:v>
                </c:pt>
              </c:numCache>
            </c:numRef>
          </c:val>
        </c:ser>
        <c:ser>
          <c:idx val="3"/>
          <c:order val="3"/>
          <c:tx>
            <c:v>punktskattning, urvalet</c:v>
          </c:tx>
          <c:spPr>
            <a:ln w="35499">
              <a:solidFill>
                <a:srgbClr val="000000"/>
              </a:solidFill>
              <a:prstDash val="solid"/>
            </a:ln>
          </c:spPr>
          <c:marker>
            <c:symbol val="none"/>
          </c:marker>
          <c:cat>
            <c:numRef>
              <c:f>dispink!$A$3:$A$22</c:f>
              <c:numCache>
                <c:formatCode>General</c:formatCode>
                <c:ptCount val="2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</c:numCache>
            </c:numRef>
          </c:cat>
          <c:val>
            <c:numRef>
              <c:f>dispink!$L$3:$L$22</c:f>
              <c:numCache>
                <c:formatCode>General</c:formatCode>
                <c:ptCount val="20"/>
                <c:pt idx="0">
                  <c:v>188517.19799299704</c:v>
                </c:pt>
                <c:pt idx="1">
                  <c:v>188517.19799299704</c:v>
                </c:pt>
                <c:pt idx="2">
                  <c:v>188517.19799299704</c:v>
                </c:pt>
                <c:pt idx="3">
                  <c:v>188517.19799299704</c:v>
                </c:pt>
                <c:pt idx="4">
                  <c:v>188517.19799299704</c:v>
                </c:pt>
                <c:pt idx="5">
                  <c:v>188517.19799299704</c:v>
                </c:pt>
                <c:pt idx="6">
                  <c:v>188517.19799299704</c:v>
                </c:pt>
                <c:pt idx="7">
                  <c:v>188517.19799299704</c:v>
                </c:pt>
                <c:pt idx="8">
                  <c:v>188517.19799299704</c:v>
                </c:pt>
                <c:pt idx="9">
                  <c:v>188517.19799299704</c:v>
                </c:pt>
                <c:pt idx="10">
                  <c:v>188517.19799299704</c:v>
                </c:pt>
                <c:pt idx="11">
                  <c:v>188517.19799299704</c:v>
                </c:pt>
                <c:pt idx="12">
                  <c:v>188517.19799299704</c:v>
                </c:pt>
                <c:pt idx="13">
                  <c:v>188517.19799299704</c:v>
                </c:pt>
                <c:pt idx="14">
                  <c:v>188517.19799299704</c:v>
                </c:pt>
                <c:pt idx="15">
                  <c:v>188517.19799299704</c:v>
                </c:pt>
                <c:pt idx="16">
                  <c:v>188517.19799299704</c:v>
                </c:pt>
                <c:pt idx="17">
                  <c:v>188517.19799299704</c:v>
                </c:pt>
                <c:pt idx="18">
                  <c:v>188517.19799299704</c:v>
                </c:pt>
                <c:pt idx="19">
                  <c:v>188517.19799299704</c:v>
                </c:pt>
              </c:numCache>
            </c:numRef>
          </c:val>
        </c:ser>
        <c:marker val="1"/>
        <c:axId val="66167168"/>
        <c:axId val="66169088"/>
      </c:lineChart>
      <c:catAx>
        <c:axId val="66167168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1537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sv-SE"/>
                  <a:t>WD-event</a:t>
                </a:r>
              </a:p>
            </c:rich>
          </c:tx>
          <c:layout>
            <c:manualLayout>
              <c:xMode val="edge"/>
              <c:yMode val="edge"/>
              <c:x val="0.34562211981566859"/>
              <c:y val="0.9131403118040089"/>
            </c:manualLayout>
          </c:layout>
          <c:spPr>
            <a:noFill/>
            <a:ln w="35499">
              <a:noFill/>
            </a:ln>
          </c:spPr>
        </c:title>
        <c:numFmt formatCode="General" sourceLinked="1"/>
        <c:tickLblPos val="nextTo"/>
        <c:spPr>
          <a:ln w="443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537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sv-SE"/>
          </a:p>
        </c:txPr>
        <c:crossAx val="66169088"/>
        <c:crosses val="autoZero"/>
        <c:auto val="1"/>
        <c:lblAlgn val="ctr"/>
        <c:lblOffset val="100"/>
        <c:tickLblSkip val="1"/>
        <c:tickMarkSkip val="1"/>
      </c:catAx>
      <c:valAx>
        <c:axId val="66169088"/>
        <c:scaling>
          <c:orientation val="minMax"/>
        </c:scaling>
        <c:axPos val="l"/>
        <c:majorGridlines>
          <c:spPr>
            <a:ln w="4437">
              <a:solidFill>
                <a:srgbClr val="000000"/>
              </a:solidFill>
              <a:prstDash val="solid"/>
            </a:ln>
          </c:spPr>
        </c:majorGridlines>
        <c:numFmt formatCode="General" sourceLinked="1"/>
        <c:tickLblPos val="nextTo"/>
        <c:spPr>
          <a:ln w="443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537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sv-SE"/>
          </a:p>
        </c:txPr>
        <c:crossAx val="66167168"/>
        <c:crosses val="autoZero"/>
        <c:crossBetween val="between"/>
      </c:valAx>
      <c:spPr>
        <a:solidFill>
          <a:srgbClr val="C0C0C0"/>
        </a:solidFill>
        <a:ln w="17750">
          <a:solidFill>
            <a:srgbClr val="808080"/>
          </a:solidFill>
          <a:prstDash val="solid"/>
        </a:ln>
      </c:spPr>
    </c:plotArea>
    <c:plotVisOnly val="1"/>
    <c:dispBlanksAs val="gap"/>
  </c:chart>
  <c:spPr>
    <a:solidFill>
      <a:srgbClr val="FFFFFF"/>
    </a:solidFill>
    <a:ln w="4437">
      <a:solidFill>
        <a:srgbClr val="000000"/>
      </a:solidFill>
      <a:prstDash val="solid"/>
    </a:ln>
  </c:spPr>
  <c:txPr>
    <a:bodyPr/>
    <a:lstStyle/>
    <a:p>
      <a:pPr>
        <a:defRPr sz="1537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sv-SE"/>
    </a:p>
  </c:txPr>
  <c:externalData r:id="rId1"/>
  <c:userShapes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0.49275</cdr:x>
      <cdr:y>0.04525</cdr:y>
    </cdr:from>
    <cdr:to>
      <cdr:x>0.7635</cdr:x>
      <cdr:y>0.10875</cdr:y>
    </cdr:to>
    <cdr:sp macro="" textlink="">
      <cdr:nvSpPr>
        <cdr:cNvPr id="9217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73909" y="193522"/>
          <a:ext cx="2238480" cy="2715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36576" tIns="32004" rIns="0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sv-SE" sz="1600" b="1" i="0" strike="noStrike">
              <a:solidFill>
                <a:srgbClr val="FF0000"/>
              </a:solidFill>
              <a:latin typeface="Arial Narrow"/>
            </a:rPr>
            <a:t>95% upper limit </a:t>
          </a:r>
        </a:p>
      </cdr:txBody>
    </cdr:sp>
  </cdr:relSizeAnchor>
  <cdr:relSizeAnchor xmlns:cdr="http://schemas.openxmlformats.org/drawingml/2006/chartDrawing">
    <cdr:from>
      <cdr:x>0.71299</cdr:x>
      <cdr:y>0.18666</cdr:y>
    </cdr:from>
    <cdr:to>
      <cdr:x>0.97624</cdr:x>
      <cdr:y>0.25891</cdr:y>
    </cdr:to>
    <cdr:sp macro="" textlink="">
      <cdr:nvSpPr>
        <cdr:cNvPr id="9218" name="Text Box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856300" y="857242"/>
          <a:ext cx="2162263" cy="33181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36576" tIns="32004" rIns="0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sv-SE" sz="1600" b="1" i="0" strike="noStrike" dirty="0" err="1">
              <a:solidFill>
                <a:srgbClr val="000000"/>
              </a:solidFill>
              <a:latin typeface="Arial Narrow"/>
            </a:rPr>
            <a:t>Estimate</a:t>
          </a:r>
          <a:r>
            <a:rPr lang="sv-SE" sz="1600" b="1" i="0" strike="noStrike" dirty="0">
              <a:solidFill>
                <a:srgbClr val="000000"/>
              </a:solidFill>
              <a:latin typeface="Arial Narrow"/>
            </a:rPr>
            <a:t> </a:t>
          </a:r>
          <a:r>
            <a:rPr lang="sv-SE" sz="1600" b="1" i="0" strike="noStrike" dirty="0" err="1">
              <a:solidFill>
                <a:srgbClr val="000000"/>
              </a:solidFill>
              <a:latin typeface="Arial Narrow"/>
            </a:rPr>
            <a:t>sample</a:t>
          </a:r>
          <a:endParaRPr lang="sv-SE" sz="1100" b="0" i="0" strike="noStrike" dirty="0">
            <a:solidFill>
              <a:srgbClr val="000000"/>
            </a:solidFill>
            <a:latin typeface="Arial"/>
            <a:cs typeface="Arial"/>
          </a:endParaRPr>
        </a:p>
        <a:p xmlns:a="http://schemas.openxmlformats.org/drawingml/2006/main">
          <a:pPr algn="l" rtl="0">
            <a:defRPr sz="1000"/>
          </a:pPr>
          <a:endParaRPr lang="sv-SE" sz="1100" b="0" i="0" strike="noStrike" dirty="0">
            <a:solidFill>
              <a:srgbClr val="000000"/>
            </a:solidFill>
            <a:latin typeface="Arial"/>
            <a:cs typeface="Arial"/>
          </a:endParaRPr>
        </a:p>
      </cdr:txBody>
    </cdr:sp>
  </cdr:relSizeAnchor>
  <cdr:relSizeAnchor xmlns:cdr="http://schemas.openxmlformats.org/drawingml/2006/chartDrawing">
    <cdr:from>
      <cdr:x>0.70429</cdr:x>
      <cdr:y>0.09333</cdr:y>
    </cdr:from>
    <cdr:to>
      <cdr:x>0.99654</cdr:x>
      <cdr:y>0.16583</cdr:y>
    </cdr:to>
    <cdr:sp macro="" textlink="">
      <cdr:nvSpPr>
        <cdr:cNvPr id="9219" name="Text Box 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784862" y="428614"/>
          <a:ext cx="2400461" cy="3329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36576" tIns="32004" rIns="0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sv-SE" sz="1600" b="1" i="0" strike="noStrike" dirty="0" err="1">
              <a:solidFill>
                <a:srgbClr val="008000"/>
              </a:solidFill>
              <a:latin typeface="Arial Narrow"/>
            </a:rPr>
            <a:t>Estimate</a:t>
          </a:r>
          <a:r>
            <a:rPr lang="sv-SE" sz="1600" b="1" i="0" strike="noStrike" dirty="0">
              <a:solidFill>
                <a:srgbClr val="008000"/>
              </a:solidFill>
              <a:latin typeface="Arial Narrow"/>
            </a:rPr>
            <a:t> </a:t>
          </a:r>
          <a:r>
            <a:rPr lang="sv-SE" sz="1600" b="1" i="0" strike="noStrike" dirty="0" err="1">
              <a:solidFill>
                <a:srgbClr val="008000"/>
              </a:solidFill>
              <a:latin typeface="Arial Narrow"/>
            </a:rPr>
            <a:t>responding</a:t>
          </a:r>
          <a:r>
            <a:rPr lang="sv-SE" sz="1600" b="1" i="0" strike="noStrike" dirty="0">
              <a:solidFill>
                <a:srgbClr val="008000"/>
              </a:solidFill>
              <a:latin typeface="Arial Narrow"/>
            </a:rPr>
            <a:t> </a:t>
          </a:r>
          <a:r>
            <a:rPr lang="sv-SE" sz="1600" b="1" i="0" strike="noStrike" dirty="0" err="1">
              <a:solidFill>
                <a:srgbClr val="008000"/>
              </a:solidFill>
              <a:latin typeface="Arial Narrow"/>
            </a:rPr>
            <a:t>units</a:t>
          </a:r>
          <a:endParaRPr lang="sv-SE" sz="1100" b="0" i="0" strike="noStrike" dirty="0">
            <a:solidFill>
              <a:srgbClr val="000000"/>
            </a:solidFill>
            <a:latin typeface="Arial"/>
            <a:cs typeface="Arial"/>
          </a:endParaRPr>
        </a:p>
        <a:p xmlns:a="http://schemas.openxmlformats.org/drawingml/2006/main">
          <a:pPr algn="l" rtl="0">
            <a:defRPr sz="1000"/>
          </a:pPr>
          <a:endParaRPr lang="sv-SE" sz="1100" b="0" i="0" strike="noStrike" dirty="0">
            <a:solidFill>
              <a:srgbClr val="000000"/>
            </a:solidFill>
            <a:latin typeface="Arial"/>
            <a:cs typeface="Arial"/>
          </a:endParaRPr>
        </a:p>
      </cdr:txBody>
    </cdr:sp>
  </cdr:relSizeAnchor>
  <cdr:relSizeAnchor xmlns:cdr="http://schemas.openxmlformats.org/drawingml/2006/chartDrawing">
    <cdr:from>
      <cdr:x>0.51375</cdr:x>
      <cdr:y>0.23775</cdr:y>
    </cdr:from>
    <cdr:to>
      <cdr:x>0.78325</cdr:x>
      <cdr:y>0.31625</cdr:y>
    </cdr:to>
    <cdr:sp macro="" textlink="">
      <cdr:nvSpPr>
        <cdr:cNvPr id="9220" name="Text Box 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47531" y="1016791"/>
          <a:ext cx="2228145" cy="3357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36576" tIns="32004" rIns="0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sv-SE" sz="1600" b="1" i="0" strike="noStrike">
              <a:solidFill>
                <a:srgbClr val="FF0000"/>
              </a:solidFill>
              <a:latin typeface="Arial Narrow"/>
            </a:rPr>
            <a:t>95% lower limit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7" tIns="45714" rIns="91427" bIns="45714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sv-SE"/>
          </a:p>
        </p:txBody>
      </p:sp>
      <p:sp>
        <p:nvSpPr>
          <p:cNvPr id="2099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8100" y="0"/>
            <a:ext cx="2944813" cy="496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7" tIns="45714" rIns="91427" bIns="45714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sv-SE"/>
          </a:p>
        </p:txBody>
      </p:sp>
      <p:sp>
        <p:nvSpPr>
          <p:cNvPr id="2099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3239"/>
            <a:ext cx="2944813" cy="496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7" tIns="45714" rIns="91427" bIns="45714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sv-SE"/>
          </a:p>
        </p:txBody>
      </p:sp>
      <p:sp>
        <p:nvSpPr>
          <p:cNvPr id="2099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8100" y="9433239"/>
            <a:ext cx="2944813" cy="496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7" tIns="45714" rIns="91427" bIns="45714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5E9B1F29-CD1A-484E-A39D-C53A34B13FDC}" type="slidenum">
              <a:rPr lang="sv-SE"/>
              <a:pPr/>
              <a:t>‹#›</a:t>
            </a:fld>
            <a:endParaRPr lang="sv-S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914400" y="744538"/>
            <a:ext cx="4965700" cy="37242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4875" y="4717415"/>
            <a:ext cx="5059363" cy="446913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91427" tIns="45714" rIns="91427" bIns="45714"/>
          <a:lstStyle/>
          <a:p>
            <a:endParaRPr lang="sv-S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48101" y="9432926"/>
            <a:ext cx="2944813" cy="496888"/>
          </a:xfrm>
          <a:prstGeom prst="rect">
            <a:avLst/>
          </a:prstGeom>
          <a:ln/>
        </p:spPr>
        <p:txBody>
          <a:bodyPr/>
          <a:lstStyle/>
          <a:p>
            <a:fld id="{4ACA8CEC-F222-4915-BD50-D864CA06EFC2}" type="slidenum">
              <a:rPr lang="sv-SE"/>
              <a:pPr/>
              <a:t>2</a:t>
            </a:fld>
            <a:endParaRPr lang="sv-SE"/>
          </a:p>
        </p:txBody>
      </p:sp>
      <p:sp>
        <p:nvSpPr>
          <p:cNvPr id="23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4538"/>
            <a:ext cx="4965700" cy="3724275"/>
          </a:xfrm>
          <a:prstGeom prst="rect">
            <a:avLst/>
          </a:prstGeom>
          <a:ln/>
        </p:spPr>
      </p:sp>
      <p:sp>
        <p:nvSpPr>
          <p:cNvPr id="2355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0" y="4718051"/>
            <a:ext cx="5435600" cy="4468813"/>
          </a:xfrm>
          <a:prstGeom prst="rect">
            <a:avLst/>
          </a:prstGeom>
        </p:spPr>
        <p:txBody>
          <a:bodyPr/>
          <a:lstStyle/>
          <a:p>
            <a:endParaRPr lang="sv-SE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48100" y="9432926"/>
            <a:ext cx="2944813" cy="496888"/>
          </a:xfrm>
          <a:prstGeom prst="rect">
            <a:avLst/>
          </a:prstGeom>
          <a:ln/>
        </p:spPr>
        <p:txBody>
          <a:bodyPr/>
          <a:lstStyle/>
          <a:p>
            <a:fld id="{D9CFE876-E5D3-48EC-ABFB-F4F068042563}" type="slidenum">
              <a:rPr lang="sv-SE"/>
              <a:pPr/>
              <a:t>13</a:t>
            </a:fld>
            <a:endParaRPr lang="sv-SE"/>
          </a:p>
        </p:txBody>
      </p:sp>
      <p:sp>
        <p:nvSpPr>
          <p:cNvPr id="216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4538"/>
            <a:ext cx="4965700" cy="3724275"/>
          </a:xfrm>
          <a:prstGeom prst="rect">
            <a:avLst/>
          </a:prstGeom>
          <a:ln/>
        </p:spPr>
      </p:sp>
      <p:sp>
        <p:nvSpPr>
          <p:cNvPr id="216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0" y="4718051"/>
            <a:ext cx="5435600" cy="4468813"/>
          </a:xfrm>
          <a:prstGeom prst="rect">
            <a:avLst/>
          </a:prstGeom>
        </p:spPr>
        <p:txBody>
          <a:bodyPr/>
          <a:lstStyle/>
          <a:p>
            <a:endParaRPr lang="sv-S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Rubrik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r>
              <a:rPr lang="sv-SE" altLang="en-US" smtClean="0"/>
              <a:t>Klicka här för att ändra format</a:t>
            </a:r>
            <a:endParaRPr lang="en-US" altLang="en-US"/>
          </a:p>
        </p:txBody>
      </p:sp>
      <p:sp>
        <p:nvSpPr>
          <p:cNvPr id="32973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sv-SE" altLang="en-US" smtClean="0"/>
              <a:t>Klicka här för att ändra format på underrubrik i bakgrunden</a:t>
            </a:r>
            <a:endParaRPr lang="en-US" altLang="en-US"/>
          </a:p>
        </p:txBody>
      </p:sp>
      <p:sp>
        <p:nvSpPr>
          <p:cNvPr id="329732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DA716630-910F-4D35-9DD7-95AD3D97FEAE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329733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32973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EA7FE41-6995-421C-A13F-34554BDAA15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329735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endParaRPr lang="sv-SE"/>
          </a:p>
        </p:txBody>
      </p:sp>
      <p:sp>
        <p:nvSpPr>
          <p:cNvPr id="329736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endParaRPr lang="sv-S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Rubrik och innehå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innehåll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DB6FD8-E4FE-4081-8372-37F094BDEB10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5" name="Platshållare för sidfo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7283C-7160-4C11-A5DF-35646B15509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vsnittsrub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E6594E-2B45-4F61-A0BF-8532F4D48B9A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5" name="Platshållare för sidfo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475639-AF12-4243-B953-97CD3EB7EF6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vå innehållsdel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innehåll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4" name="Platshållare för innehåll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5" name="Platshållare fö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D669AD-62E0-4E86-8FE0-759C7004E8B0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470EF-D952-4769-9CAF-803674558A8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Jämföre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</p:txBody>
      </p:sp>
      <p:sp>
        <p:nvSpPr>
          <p:cNvPr id="4" name="Platshållare för innehåll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5" name="Platshållare för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</p:txBody>
      </p:sp>
      <p:sp>
        <p:nvSpPr>
          <p:cNvPr id="6" name="Platshållare för innehåll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7" name="Platshållare för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072BEA-5A95-473F-B207-2B0ACD532200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8" name="Platshållare för sidfot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9" name="Platshållare för bild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D0EFBC-B065-48D7-A874-61C9059DF65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Endast rub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D5E341-4B45-4F6E-A13A-70AA88D3FB4D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4" name="Platshållare för sidfot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5" name="Platshållare för bild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83791-EA65-41E7-A0DA-B52A4F2C17A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C109143-6A8D-494C-9A6E-924E1B082050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3" name="Platshållare för sidfot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E94F0C-7FF5-43F6-9756-98790A8855C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nehåll med bild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innehåll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4" name="Platshållare för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</p:txBody>
      </p:sp>
      <p:sp>
        <p:nvSpPr>
          <p:cNvPr id="5" name="Platshållare fö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1DC86C-7EC5-4493-82D4-D537C3291C9A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041367-E115-4711-825C-23C93E5684E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ed bild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bild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sv-SE" smtClean="0"/>
              <a:t>Klicka på ikonen för att lägga till en bild</a:t>
            </a:r>
            <a:endParaRPr lang="sv-SE"/>
          </a:p>
        </p:txBody>
      </p:sp>
      <p:sp>
        <p:nvSpPr>
          <p:cNvPr id="4" name="Platshållare för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v-SE" smtClean="0"/>
              <a:t>Klicka här för att ändra format på bakgrundstexten</a:t>
            </a:r>
          </a:p>
        </p:txBody>
      </p:sp>
      <p:sp>
        <p:nvSpPr>
          <p:cNvPr id="5" name="Platshållare fö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D8C19C-DE5E-472B-B086-EB55CE9FDD3D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C89F3D-55EB-4B0E-9AF7-75F427F9487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Rubrik och lodrä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lodrät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7B702C-2F00-4F4E-ADF1-52058EE2A669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5" name="Platshållare för sidfo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EB33E5-6E5D-40DB-8807-85BEE09CCCC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rät rubrik oc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rät rubrik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lodrät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19E947-BE9D-489F-81F6-811FDC971C4F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5" name="Platshållare för sidfo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42D651-ACD0-483F-AB9D-1A80A1F9A4B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Rubrik, text och innehå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4" name="Platshållare för innehåll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sv-SE" smtClean="0"/>
              <a:t>Klicka här för att ändra format på bakgrundstexten</a:t>
            </a:r>
          </a:p>
          <a:p>
            <a:pPr lvl="1"/>
            <a:r>
              <a:rPr lang="sv-SE" smtClean="0"/>
              <a:t>Nivå två</a:t>
            </a:r>
          </a:p>
          <a:p>
            <a:pPr lvl="2"/>
            <a:r>
              <a:rPr lang="sv-SE" smtClean="0"/>
              <a:t>Nivå tre</a:t>
            </a:r>
          </a:p>
          <a:p>
            <a:pPr lvl="3"/>
            <a:r>
              <a:rPr lang="sv-SE" smtClean="0"/>
              <a:t>Nivå fyra</a:t>
            </a:r>
          </a:p>
          <a:p>
            <a:pPr lvl="4"/>
            <a:r>
              <a:rPr lang="sv-SE" smtClean="0"/>
              <a:t>Nivå fem</a:t>
            </a:r>
            <a:endParaRPr lang="sv-SE"/>
          </a:p>
        </p:txBody>
      </p:sp>
      <p:sp>
        <p:nvSpPr>
          <p:cNvPr id="5" name="Platshållare för datum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EE33BE7F-A3B1-42A9-8DCA-50DCADE1830A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F9ACC62-35CD-4F2B-AAD1-A5EDEFC760A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Rubrik och tabe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sv-SE" smtClean="0"/>
              <a:t>Klicka här för att ändra format</a:t>
            </a:r>
            <a:endParaRPr lang="sv-SE"/>
          </a:p>
        </p:txBody>
      </p:sp>
      <p:sp>
        <p:nvSpPr>
          <p:cNvPr id="3" name="Platshållare för tabell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endParaRPr lang="sv-SE"/>
          </a:p>
        </p:txBody>
      </p:sp>
      <p:sp>
        <p:nvSpPr>
          <p:cNvPr id="4" name="Platshållare för datum 3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sv-SE" altLang="en-US"/>
          </a:p>
        </p:txBody>
      </p:sp>
      <p:sp>
        <p:nvSpPr>
          <p:cNvPr id="5" name="Platshållare för sidfot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sv-SE" altLang="en-US"/>
              <a:t>Sarajevo 2009</a:t>
            </a:r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4FE27A8-4103-49AB-B077-0F674E7C8829}" type="slidenum">
              <a:rPr lang="sv-SE" altLang="en-US"/>
              <a:pPr/>
              <a:t>‹#›</a:t>
            </a:fld>
            <a:endParaRPr lang="sv-SE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7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v-SE" altLang="en-US" smtClean="0"/>
              <a:t>Klicka här för att ändra format</a:t>
            </a:r>
            <a:endParaRPr lang="en-US" altLang="en-US" smtClean="0"/>
          </a:p>
        </p:txBody>
      </p:sp>
      <p:sp>
        <p:nvSpPr>
          <p:cNvPr id="3287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v-SE" altLang="en-US" smtClean="0"/>
              <a:t>Klicka här för att ändra format på bakgrundstexten</a:t>
            </a:r>
          </a:p>
          <a:p>
            <a:pPr lvl="1"/>
            <a:r>
              <a:rPr lang="sv-SE" altLang="en-US" smtClean="0"/>
              <a:t>Nivå två</a:t>
            </a:r>
          </a:p>
          <a:p>
            <a:pPr lvl="2"/>
            <a:r>
              <a:rPr lang="sv-SE" altLang="en-US" smtClean="0"/>
              <a:t>Nivå tre</a:t>
            </a:r>
          </a:p>
          <a:p>
            <a:pPr lvl="3"/>
            <a:r>
              <a:rPr lang="sv-SE" altLang="en-US" smtClean="0"/>
              <a:t>Nivå fyra</a:t>
            </a:r>
          </a:p>
          <a:p>
            <a:pPr lvl="4"/>
            <a:r>
              <a:rPr lang="sv-SE" altLang="en-US" smtClean="0"/>
              <a:t>Nivå fem</a:t>
            </a:r>
            <a:endParaRPr lang="en-US" altLang="en-US" smtClean="0"/>
          </a:p>
        </p:txBody>
      </p:sp>
      <p:sp>
        <p:nvSpPr>
          <p:cNvPr id="3287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E065728C-C561-4742-9AC1-7BD66EF96016}" type="datetime1">
              <a:rPr lang="en-US" smtClean="0"/>
              <a:pPr/>
              <a:t>6/10/2009</a:t>
            </a:fld>
            <a:endParaRPr lang="en-US" altLang="en-US"/>
          </a:p>
        </p:txBody>
      </p:sp>
      <p:sp>
        <p:nvSpPr>
          <p:cNvPr id="3287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r>
              <a:rPr lang="en-US" altLang="en-US" smtClean="0"/>
              <a:t>Q2008</a:t>
            </a:r>
            <a:endParaRPr lang="en-US" altLang="en-US"/>
          </a:p>
        </p:txBody>
      </p:sp>
      <p:sp>
        <p:nvSpPr>
          <p:cNvPr id="3287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C0DFA99-8EEF-4EFB-B72B-E5473239E1E7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32871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endParaRPr lang="sv-SE"/>
          </a:p>
        </p:txBody>
      </p:sp>
      <p:sp>
        <p:nvSpPr>
          <p:cNvPr id="32871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endParaRPr lang="sv-S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sv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-kalkylblad1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-2003-dok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-2003-dokument3.doc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5.v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ITSEW2009.xlsx!Blad3!%5bITSEW2009.xlsx%5dBlad3%20Diagram%202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Documents%20and%20Settings\scbpelu\data\AKU%20utanf&#246;r%202008\figurer\ITSEW2009.xlsx!Blad2!%5bITSEW2009.xlsx%5dBlad2%20Diagram%205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7.v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Documents%20and%20Settings\scbpelu\data\AKU%20utanf&#246;r%202008\figurer\ITSEW2009.xlsx!Blad4!%5bITSEW2009.xlsx%5dBlad4%20Diagram%202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8.v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file:///C:\Documents%20and%20Settings\scbpelu\data\AKU%20utanf&#246;r%202008\figurer\ebias07_mvecka_kontdag.xls!bias_kdag_ink!%5bebias07_mvecka_kontdag.xls%5dbias_kdag_ink%20Diagram%201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9.v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500034" y="500042"/>
            <a:ext cx="8229600" cy="1139825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ko-KR" dirty="0" smtClean="0"/>
              <a:t>REPRESENTATIVE RESPONSE </a:t>
            </a:r>
            <a:br>
              <a:rPr lang="en-US" altLang="ko-KR" dirty="0" smtClean="0"/>
            </a:br>
            <a:r>
              <a:rPr lang="en-US" altLang="ko-KR" dirty="0" smtClean="0"/>
              <a:t>Some Examples</a:t>
            </a:r>
            <a:endParaRPr lang="en-US" dirty="0"/>
          </a:p>
        </p:txBody>
      </p:sp>
      <p:sp>
        <p:nvSpPr>
          <p:cNvPr id="5" name="Platshållare för sidfo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 smtClean="0"/>
              <a:t>ITSEW2009</a:t>
            </a:r>
            <a:endParaRPr lang="en-US" altLang="en-US" dirty="0"/>
          </a:p>
        </p:txBody>
      </p:sp>
      <p:sp>
        <p:nvSpPr>
          <p:cNvPr id="6" name="Platshållare för bild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EC9B-1CE3-4E7E-BA52-51DFA75D6297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7173" name="Text Box 1029"/>
          <p:cNvSpPr txBox="1">
            <a:spLocks noChangeArrowheads="1"/>
          </p:cNvSpPr>
          <p:nvPr/>
        </p:nvSpPr>
        <p:spPr bwMode="auto">
          <a:xfrm>
            <a:off x="2428860" y="3286124"/>
            <a:ext cx="4535487" cy="110799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eaLnBrk="0" hangingPunct="0"/>
            <a:endParaRPr lang="sv-SE" sz="1000" dirty="0"/>
          </a:p>
          <a:p>
            <a:pPr eaLnBrk="0" hangingPunct="0"/>
            <a:r>
              <a:rPr lang="sv-SE" sz="2800" dirty="0"/>
              <a:t>	Peter Lundquist</a:t>
            </a:r>
          </a:p>
          <a:p>
            <a:pPr eaLnBrk="0" hangingPunct="0"/>
            <a:r>
              <a:rPr lang="sv-SE" sz="1800" dirty="0"/>
              <a:t>	</a:t>
            </a:r>
            <a:r>
              <a:rPr lang="en-US" sz="1800" dirty="0" smtClean="0"/>
              <a:t>Statistics Sweden</a:t>
            </a:r>
          </a:p>
          <a:p>
            <a:pPr eaLnBrk="0" hangingPunct="0"/>
            <a:endParaRPr lang="sv-SE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/>
              <a:t>Household Finances 2006 (HF)</a:t>
            </a:r>
          </a:p>
        </p:txBody>
      </p:sp>
      <p:sp>
        <p:nvSpPr>
          <p:cNvPr id="2344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None/>
            </a:pPr>
            <a:r>
              <a:rPr lang="en-US" sz="2600" b="1"/>
              <a:t>Design:</a:t>
            </a:r>
            <a:r>
              <a:rPr lang="en-US" sz="2600"/>
              <a:t> Stratified network sample (18 years and older from RTP all household members are included) </a:t>
            </a:r>
          </a:p>
          <a:p>
            <a:pPr marL="571500" indent="-571500">
              <a:buFont typeface="Wingdings" pitchFamily="2" charset="2"/>
              <a:buNone/>
            </a:pPr>
            <a:r>
              <a:rPr lang="en-US" sz="2600" b="1"/>
              <a:t>Sample size:</a:t>
            </a:r>
            <a:r>
              <a:rPr lang="en-US" sz="2600"/>
              <a:t> 17013 households  </a:t>
            </a:r>
          </a:p>
          <a:p>
            <a:pPr marL="571500" indent="-571500">
              <a:buFont typeface="Wingdings" pitchFamily="2" charset="2"/>
              <a:buNone/>
            </a:pPr>
            <a:r>
              <a:rPr lang="en-US" sz="2600" b="1"/>
              <a:t>Mode:</a:t>
            </a:r>
            <a:r>
              <a:rPr lang="en-US" sz="2600"/>
              <a:t> telephone (approx. 1/2 hour interview)</a:t>
            </a:r>
          </a:p>
          <a:p>
            <a:pPr marL="571500" indent="-571500">
              <a:buFont typeface="Wingdings" pitchFamily="2" charset="2"/>
              <a:buNone/>
            </a:pPr>
            <a:r>
              <a:rPr lang="en-US" sz="2600" b="1"/>
              <a:t>Response rate:</a:t>
            </a:r>
            <a:r>
              <a:rPr lang="en-US" sz="2600"/>
              <a:t> 69.6%</a:t>
            </a:r>
          </a:p>
          <a:p>
            <a:pPr marL="571500" indent="-571500">
              <a:buFont typeface="Wingdings" pitchFamily="2" charset="2"/>
              <a:buNone/>
            </a:pPr>
            <a:endParaRPr lang="en-US" sz="2600"/>
          </a:p>
          <a:p>
            <a:pPr marL="571500" indent="-571500">
              <a:buFont typeface="Wingdings" pitchFamily="2" charset="2"/>
              <a:buNone/>
            </a:pPr>
            <a:r>
              <a:rPr lang="en-US" sz="2600"/>
              <a:t>Auxiliary variables are matched from external registers</a:t>
            </a:r>
          </a:p>
        </p:txBody>
      </p:sp>
      <p:sp>
        <p:nvSpPr>
          <p:cNvPr id="4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F5A1-1137-4474-B78E-C4F20A8D0B17}" type="slidenum">
              <a:rPr lang="sv-SE" altLang="en-US"/>
              <a:pPr/>
              <a:t>2</a:t>
            </a:fld>
            <a:endParaRPr lang="sv-SE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HF: Estimated Mean Income Divided by Consumption Units</a:t>
            </a:r>
            <a:endParaRPr lang="en-US" sz="3200" dirty="0"/>
          </a:p>
        </p:txBody>
      </p:sp>
      <p:graphicFrame>
        <p:nvGraphicFramePr>
          <p:cNvPr id="6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573088" y="1500188"/>
          <a:ext cx="8213725" cy="45926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9D828-BBDD-44A7-BDB1-B9938126CE6D}" type="slidenum">
              <a:rPr lang="sv-SE" altLang="en-US"/>
              <a:pPr/>
              <a:t>3</a:t>
            </a:fld>
            <a:endParaRPr lang="sv-SE" altLang="en-US"/>
          </a:p>
        </p:txBody>
      </p:sp>
      <p:sp>
        <p:nvSpPr>
          <p:cNvPr id="241668" name="Text Box 4"/>
          <p:cNvSpPr txBox="1">
            <a:spLocks noChangeArrowheads="1"/>
          </p:cNvSpPr>
          <p:nvPr/>
        </p:nvSpPr>
        <p:spPr bwMode="auto">
          <a:xfrm>
            <a:off x="4572000" y="6308725"/>
            <a:ext cx="3671888" cy="2746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buFontTx/>
              <a:buNone/>
            </a:pPr>
            <a:r>
              <a:rPr lang="sv-SE" sz="1200" b="1">
                <a:solidFill>
                  <a:srgbClr val="3333CC"/>
                </a:solidFill>
                <a:latin typeface="Arial Narrow" pitchFamily="34" charset="0"/>
              </a:rPr>
              <a:t>From Westling (2008)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000" dirty="0" smtClean="0"/>
              <a:t>HF: Comparison </a:t>
            </a:r>
            <a:r>
              <a:rPr lang="en-US" sz="3000" dirty="0"/>
              <a:t>Between HT and </a:t>
            </a:r>
            <a:r>
              <a:rPr lang="en-US" sz="3000" dirty="0" smtClean="0"/>
              <a:t>GREG-estimators</a:t>
            </a:r>
            <a:endParaRPr lang="en-US" sz="3000" dirty="0"/>
          </a:p>
        </p:txBody>
      </p:sp>
      <p:sp>
        <p:nvSpPr>
          <p:cNvPr id="7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C5AAA-131A-4CA9-9389-01083445CE0A}" type="slidenum">
              <a:rPr lang="sv-SE" altLang="en-US"/>
              <a:pPr/>
              <a:t>4</a:t>
            </a:fld>
            <a:endParaRPr lang="sv-SE" altLang="en-US"/>
          </a:p>
        </p:txBody>
      </p:sp>
      <p:sp>
        <p:nvSpPr>
          <p:cNvPr id="245768" name="Rectangle 8"/>
          <p:cNvSpPr>
            <a:spLocks noChangeArrowheads="1"/>
          </p:cNvSpPr>
          <p:nvPr/>
        </p:nvSpPr>
        <p:spPr bwMode="auto">
          <a:xfrm>
            <a:off x="3563938" y="5589588"/>
            <a:ext cx="1871662" cy="7921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endParaRPr lang="sv-SE"/>
          </a:p>
        </p:txBody>
      </p:sp>
      <p:sp>
        <p:nvSpPr>
          <p:cNvPr id="245770" name="Rectangle 10"/>
          <p:cNvSpPr>
            <a:spLocks noChangeArrowheads="1"/>
          </p:cNvSpPr>
          <p:nvPr/>
        </p:nvSpPr>
        <p:spPr bwMode="auto">
          <a:xfrm>
            <a:off x="1403350" y="6092825"/>
            <a:ext cx="2160588" cy="7651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graphicFrame>
        <p:nvGraphicFramePr>
          <p:cNvPr id="245776" name="Object 16"/>
          <p:cNvGraphicFramePr>
            <a:graphicFrameLocks noChangeAspect="1"/>
          </p:cNvGraphicFramePr>
          <p:nvPr/>
        </p:nvGraphicFramePr>
        <p:xfrm>
          <a:off x="590550" y="1504950"/>
          <a:ext cx="7942263" cy="4587875"/>
        </p:xfrm>
        <a:graphic>
          <a:graphicData uri="http://schemas.openxmlformats.org/presentationml/2006/ole">
            <p:oleObj spid="_x0000_s396290" name="Diagram" r:id="rId3" imgW="7438949" imgH="4372051" progId="Excel.Sheet.8">
              <p:embed/>
            </p:oleObj>
          </a:graphicData>
        </a:graphic>
      </p:graphicFrame>
      <p:sp>
        <p:nvSpPr>
          <p:cNvPr id="245777" name="Text Box 17"/>
          <p:cNvSpPr txBox="1">
            <a:spLocks noChangeArrowheads="1"/>
          </p:cNvSpPr>
          <p:nvPr/>
        </p:nvSpPr>
        <p:spPr bwMode="auto">
          <a:xfrm>
            <a:off x="4572000" y="6308725"/>
            <a:ext cx="3671888" cy="2746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buFontTx/>
              <a:buNone/>
            </a:pPr>
            <a:r>
              <a:rPr lang="sv-SE" sz="1200" b="1">
                <a:solidFill>
                  <a:srgbClr val="3333CC"/>
                </a:solidFill>
                <a:latin typeface="Arial Narrow" pitchFamily="34" charset="0"/>
              </a:rPr>
              <a:t>From Westling (2008)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Living Condition Survey 2007 (LCS)</a:t>
            </a:r>
            <a:endParaRPr lang="en-US" dirty="0"/>
          </a:p>
        </p:txBody>
      </p:sp>
      <p:sp>
        <p:nvSpPr>
          <p:cNvPr id="2027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045450" cy="42052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600" b="1" dirty="0"/>
              <a:t>Design:</a:t>
            </a:r>
            <a:r>
              <a:rPr lang="en-US" sz="2600" dirty="0"/>
              <a:t> </a:t>
            </a:r>
            <a:r>
              <a:rPr lang="en-US" sz="2600" i="1" dirty="0" err="1"/>
              <a:t>srs</a:t>
            </a:r>
            <a:r>
              <a:rPr lang="en-US" sz="2600" dirty="0"/>
              <a:t>, 16 years and older from RTP </a:t>
            </a:r>
          </a:p>
          <a:p>
            <a:pPr>
              <a:buFont typeface="Wingdings" pitchFamily="2" charset="2"/>
              <a:buNone/>
            </a:pPr>
            <a:r>
              <a:rPr lang="en-US" sz="2600" b="1" dirty="0"/>
              <a:t>Sample size:</a:t>
            </a:r>
            <a:r>
              <a:rPr lang="en-US" sz="2600" dirty="0"/>
              <a:t> 7694  </a:t>
            </a:r>
          </a:p>
          <a:p>
            <a:pPr>
              <a:buFont typeface="Wingdings" pitchFamily="2" charset="2"/>
              <a:buNone/>
            </a:pPr>
            <a:r>
              <a:rPr lang="en-US" sz="2600" b="1" dirty="0"/>
              <a:t>Mode:</a:t>
            </a:r>
            <a:r>
              <a:rPr lang="en-US" sz="2600" dirty="0"/>
              <a:t> telephone (approx. 1 hour interview)</a:t>
            </a:r>
          </a:p>
          <a:p>
            <a:pPr>
              <a:buFont typeface="Wingdings" pitchFamily="2" charset="2"/>
              <a:buNone/>
            </a:pPr>
            <a:r>
              <a:rPr lang="en-US" sz="2600" b="1" dirty="0"/>
              <a:t>Response rate:</a:t>
            </a:r>
            <a:r>
              <a:rPr lang="en-US" sz="2600" dirty="0"/>
              <a:t> 73.4%</a:t>
            </a:r>
          </a:p>
          <a:p>
            <a:pPr>
              <a:buFont typeface="Wingdings" pitchFamily="2" charset="2"/>
              <a:buNone/>
            </a:pPr>
            <a:endParaRPr lang="en-US" sz="2600" dirty="0"/>
          </a:p>
          <a:p>
            <a:pPr>
              <a:buFont typeface="Wingdings" pitchFamily="2" charset="2"/>
              <a:buNone/>
            </a:pPr>
            <a:r>
              <a:rPr lang="en-US" sz="2600" dirty="0" err="1"/>
              <a:t>Auxiliariy</a:t>
            </a:r>
            <a:r>
              <a:rPr lang="en-US" sz="2600" dirty="0"/>
              <a:t> variables are matched from external registers</a:t>
            </a:r>
          </a:p>
          <a:p>
            <a:pPr>
              <a:buFont typeface="Wingdings" pitchFamily="2" charset="2"/>
              <a:buNone/>
            </a:pPr>
            <a:r>
              <a:rPr lang="en-US" sz="2600" dirty="0"/>
              <a:t>Missing telephone-number for 3.7% of the sample</a:t>
            </a:r>
          </a:p>
        </p:txBody>
      </p:sp>
      <p:sp>
        <p:nvSpPr>
          <p:cNvPr id="4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CB8C-90A6-4682-A93A-CE1390B14FEC}" type="slidenum">
              <a:rPr lang="sv-SE" altLang="en-US"/>
              <a:pPr/>
              <a:t>5</a:t>
            </a:fld>
            <a:endParaRPr lang="sv-SE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2F82A-43C9-4112-BA6D-62B7E39A06C5}" type="slidenum">
              <a:rPr lang="sv-SE" altLang="en-US"/>
              <a:pPr/>
              <a:t>6</a:t>
            </a:fld>
            <a:endParaRPr lang="sv-SE" altLang="en-US"/>
          </a:p>
        </p:txBody>
      </p:sp>
      <p:sp>
        <p:nvSpPr>
          <p:cNvPr id="2037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203779" name="Rectangle 3"/>
          <p:cNvSpPr>
            <a:spLocks noChangeArrowheads="1"/>
          </p:cNvSpPr>
          <p:nvPr/>
        </p:nvSpPr>
        <p:spPr bwMode="auto">
          <a:xfrm>
            <a:off x="0" y="220980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203780" name="Rectangle 4"/>
          <p:cNvSpPr>
            <a:spLocks noChangeArrowheads="1"/>
          </p:cNvSpPr>
          <p:nvPr/>
        </p:nvSpPr>
        <p:spPr bwMode="auto">
          <a:xfrm>
            <a:off x="395288" y="260350"/>
            <a:ext cx="77724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 anchor="ctr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3400" dirty="0" smtClean="0">
                <a:solidFill>
                  <a:schemeClr val="tx2"/>
                </a:solidFill>
                <a:latin typeface="Garamond" pitchFamily="18" charset="0"/>
              </a:rPr>
              <a:t>LCS: Response </a:t>
            </a:r>
            <a:r>
              <a:rPr lang="en-US" sz="3400" dirty="0">
                <a:solidFill>
                  <a:schemeClr val="tx2"/>
                </a:solidFill>
                <a:latin typeface="Garamond" pitchFamily="18" charset="0"/>
              </a:rPr>
              <a:t>Rate</a:t>
            </a:r>
            <a:endParaRPr lang="sv-SE" sz="3400" dirty="0">
              <a:solidFill>
                <a:schemeClr val="tx2"/>
              </a:solidFill>
              <a:latin typeface="Garamond" pitchFamily="18" charset="0"/>
            </a:endParaRPr>
          </a:p>
        </p:txBody>
      </p:sp>
      <p:graphicFrame>
        <p:nvGraphicFramePr>
          <p:cNvPr id="203870" name="Group 94"/>
          <p:cNvGraphicFramePr>
            <a:graphicFrameLocks noGrp="1"/>
          </p:cNvGraphicFramePr>
          <p:nvPr/>
        </p:nvGraphicFramePr>
        <p:xfrm>
          <a:off x="1524000" y="1397000"/>
          <a:ext cx="6096000" cy="4349307"/>
        </p:xfrm>
        <a:graphic>
          <a:graphicData uri="http://schemas.openxmlformats.org/drawingml/2006/table">
            <a:tbl>
              <a:tblPr/>
              <a:tblGrid>
                <a:gridCol w="2760663"/>
                <a:gridCol w="1303337"/>
                <a:gridCol w="2032000"/>
              </a:tblGrid>
              <a:tr h="677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Outcome Rate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No. in 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Sample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% 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6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Respondents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5651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73.4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7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Noncontacts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664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8.6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7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Refusals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1194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15.5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6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Other nonresponse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185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2.4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7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All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7694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100.0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800" dirty="0" smtClean="0"/>
              <a:t>LCS: Auxiliary </a:t>
            </a:r>
            <a:r>
              <a:rPr lang="en-US" sz="3800" dirty="0"/>
              <a:t>Variables</a:t>
            </a:r>
            <a:endParaRPr lang="sv-SE" sz="3300" dirty="0"/>
          </a:p>
        </p:txBody>
      </p:sp>
      <p:sp>
        <p:nvSpPr>
          <p:cNvPr id="204936" name="Rectangle 136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600" dirty="0"/>
              <a:t>Age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Gender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Country of Birth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Marital Status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Employment status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Region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Social allowance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Type of housing estate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Income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Education</a:t>
            </a:r>
          </a:p>
          <a:p>
            <a:pPr>
              <a:lnSpc>
                <a:spcPct val="80000"/>
              </a:lnSpc>
            </a:pPr>
            <a:r>
              <a:rPr lang="en-US" sz="2600" dirty="0"/>
              <a:t>Telephone (Sample based)</a:t>
            </a:r>
          </a:p>
          <a:p>
            <a:pPr>
              <a:lnSpc>
                <a:spcPct val="80000"/>
              </a:lnSpc>
            </a:pPr>
            <a:endParaRPr lang="en-US" sz="2600" dirty="0"/>
          </a:p>
        </p:txBody>
      </p:sp>
      <p:sp>
        <p:nvSpPr>
          <p:cNvPr id="5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69039-98E4-4AB4-B593-3904075197BA}" type="slidenum">
              <a:rPr lang="sv-SE" altLang="en-US"/>
              <a:pPr/>
              <a:t>7</a:t>
            </a:fld>
            <a:endParaRPr lang="sv-SE" altLang="en-US"/>
          </a:p>
        </p:txBody>
      </p:sp>
      <p:sp>
        <p:nvSpPr>
          <p:cNvPr id="204803" name="Rectangle 3"/>
          <p:cNvSpPr>
            <a:spLocks noChangeArrowheads="1"/>
          </p:cNvSpPr>
          <p:nvPr/>
        </p:nvSpPr>
        <p:spPr bwMode="auto">
          <a:xfrm>
            <a:off x="0" y="5430838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endParaRPr lang="sv-SE" sz="24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800" dirty="0" smtClean="0"/>
              <a:t>LCS: Major </a:t>
            </a:r>
            <a:r>
              <a:rPr lang="en-US" sz="3800" dirty="0"/>
              <a:t>Reasons for </a:t>
            </a:r>
            <a:r>
              <a:rPr lang="en-US" sz="3800" dirty="0" err="1"/>
              <a:t>Nonresponse</a:t>
            </a:r>
            <a:endParaRPr lang="sv-SE" sz="3300" dirty="0"/>
          </a:p>
        </p:txBody>
      </p:sp>
      <p:sp>
        <p:nvSpPr>
          <p:cNvPr id="218116" name="Rectangle 4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100"/>
              <a:t>Age </a:t>
            </a:r>
            <a:r>
              <a:rPr lang="en-US" sz="2100">
                <a:solidFill>
                  <a:srgbClr val="3333CC"/>
                </a:solidFill>
              </a:rPr>
              <a:t>[</a:t>
            </a:r>
            <a:r>
              <a:rPr lang="en-US" sz="2100">
                <a:solidFill>
                  <a:srgbClr val="FF0066"/>
                </a:solidFill>
              </a:rPr>
              <a:t>Refusal</a:t>
            </a:r>
            <a:r>
              <a:rPr lang="en-US" sz="2100">
                <a:solidFill>
                  <a:srgbClr val="3333CC"/>
                </a:solidFill>
              </a:rPr>
              <a:t>: 35-64 years, Noncont: -34 years, </a:t>
            </a:r>
            <a:r>
              <a:rPr lang="en-US" sz="2100">
                <a:solidFill>
                  <a:schemeClr val="hlink"/>
                </a:solidFill>
              </a:rPr>
              <a:t>Other</a:t>
            </a:r>
            <a:r>
              <a:rPr lang="en-US" sz="2100">
                <a:solidFill>
                  <a:srgbClr val="3333CC"/>
                </a:solidFill>
              </a:rPr>
              <a:t>:74+ years]</a:t>
            </a:r>
          </a:p>
          <a:p>
            <a:pPr>
              <a:lnSpc>
                <a:spcPct val="90000"/>
              </a:lnSpc>
            </a:pPr>
            <a:r>
              <a:rPr lang="en-US" sz="2100"/>
              <a:t>Gender </a:t>
            </a:r>
          </a:p>
          <a:p>
            <a:pPr>
              <a:lnSpc>
                <a:spcPct val="90000"/>
              </a:lnSpc>
            </a:pPr>
            <a:r>
              <a:rPr lang="en-US" sz="2100"/>
              <a:t>Country of Birth </a:t>
            </a:r>
            <a:r>
              <a:rPr lang="en-US" sz="2100">
                <a:solidFill>
                  <a:srgbClr val="3333CC"/>
                </a:solidFill>
              </a:rPr>
              <a:t>[Noncont and </a:t>
            </a:r>
            <a:r>
              <a:rPr lang="en-US" sz="2100">
                <a:solidFill>
                  <a:schemeClr val="hlink"/>
                </a:solidFill>
              </a:rPr>
              <a:t>Other</a:t>
            </a:r>
            <a:r>
              <a:rPr lang="en-US" sz="2100">
                <a:solidFill>
                  <a:srgbClr val="3333CC"/>
                </a:solidFill>
              </a:rPr>
              <a:t>: born outside Sweden]</a:t>
            </a:r>
          </a:p>
          <a:p>
            <a:pPr>
              <a:lnSpc>
                <a:spcPct val="90000"/>
              </a:lnSpc>
            </a:pPr>
            <a:r>
              <a:rPr lang="en-US" sz="2100"/>
              <a:t>Marital Status </a:t>
            </a:r>
            <a:r>
              <a:rPr lang="en-US" sz="2100">
                <a:solidFill>
                  <a:srgbClr val="3333CC"/>
                </a:solidFill>
              </a:rPr>
              <a:t>[Noncont: unmarried ]</a:t>
            </a:r>
          </a:p>
          <a:p>
            <a:pPr>
              <a:lnSpc>
                <a:spcPct val="90000"/>
              </a:lnSpc>
            </a:pPr>
            <a:r>
              <a:rPr lang="en-US" sz="2100"/>
              <a:t>Employment status </a:t>
            </a:r>
            <a:r>
              <a:rPr lang="en-US" sz="2100">
                <a:solidFill>
                  <a:srgbClr val="3333CC"/>
                </a:solidFill>
              </a:rPr>
              <a:t>[</a:t>
            </a:r>
            <a:r>
              <a:rPr lang="en-US" sz="2100">
                <a:solidFill>
                  <a:schemeClr val="hlink"/>
                </a:solidFill>
              </a:rPr>
              <a:t>Other</a:t>
            </a:r>
            <a:r>
              <a:rPr lang="en-US" sz="2100">
                <a:solidFill>
                  <a:srgbClr val="3333CC"/>
                </a:solidFill>
              </a:rPr>
              <a:t>: unemployed]</a:t>
            </a:r>
          </a:p>
          <a:p>
            <a:pPr>
              <a:lnSpc>
                <a:spcPct val="90000"/>
              </a:lnSpc>
            </a:pPr>
            <a:r>
              <a:rPr lang="en-US" sz="2100"/>
              <a:t>Region </a:t>
            </a:r>
            <a:r>
              <a:rPr lang="en-US" sz="2100">
                <a:solidFill>
                  <a:srgbClr val="3333CC"/>
                </a:solidFill>
              </a:rPr>
              <a:t>[Noncont: living in big cities]</a:t>
            </a:r>
          </a:p>
          <a:p>
            <a:pPr>
              <a:lnSpc>
                <a:spcPct val="90000"/>
              </a:lnSpc>
            </a:pPr>
            <a:r>
              <a:rPr lang="en-US" sz="2100"/>
              <a:t>Social allowance </a:t>
            </a:r>
            <a:r>
              <a:rPr lang="en-US" sz="2100">
                <a:solidFill>
                  <a:srgbClr val="3333CC"/>
                </a:solidFill>
              </a:rPr>
              <a:t>[Noncont and </a:t>
            </a:r>
            <a:r>
              <a:rPr lang="en-US" sz="2100">
                <a:solidFill>
                  <a:schemeClr val="hlink"/>
                </a:solidFill>
              </a:rPr>
              <a:t>Other</a:t>
            </a:r>
            <a:r>
              <a:rPr lang="en-US" sz="2100">
                <a:solidFill>
                  <a:srgbClr val="3333CC"/>
                </a:solidFill>
              </a:rPr>
              <a:t>: if having allowance]</a:t>
            </a:r>
          </a:p>
          <a:p>
            <a:pPr>
              <a:lnSpc>
                <a:spcPct val="90000"/>
              </a:lnSpc>
            </a:pPr>
            <a:r>
              <a:rPr lang="en-US" sz="2100"/>
              <a:t>Type of housing estate </a:t>
            </a:r>
            <a:r>
              <a:rPr lang="en-US" sz="2100">
                <a:solidFill>
                  <a:srgbClr val="3333CC"/>
                </a:solidFill>
              </a:rPr>
              <a:t>[Noncont: rented housing]</a:t>
            </a:r>
          </a:p>
          <a:p>
            <a:pPr>
              <a:lnSpc>
                <a:spcPct val="90000"/>
              </a:lnSpc>
            </a:pPr>
            <a:r>
              <a:rPr lang="en-US" sz="2100"/>
              <a:t>Income </a:t>
            </a:r>
            <a:r>
              <a:rPr lang="en-US" sz="2100">
                <a:solidFill>
                  <a:srgbClr val="3333CC"/>
                </a:solidFill>
              </a:rPr>
              <a:t>[Noncont: no income </a:t>
            </a:r>
            <a:r>
              <a:rPr lang="en-US" sz="2100">
                <a:solidFill>
                  <a:schemeClr val="hlink"/>
                </a:solidFill>
              </a:rPr>
              <a:t>Other</a:t>
            </a:r>
            <a:r>
              <a:rPr lang="en-US" sz="2100">
                <a:solidFill>
                  <a:srgbClr val="3333CC"/>
                </a:solidFill>
              </a:rPr>
              <a:t>: low income]</a:t>
            </a:r>
          </a:p>
          <a:p>
            <a:pPr>
              <a:lnSpc>
                <a:spcPct val="90000"/>
              </a:lnSpc>
            </a:pPr>
            <a:r>
              <a:rPr lang="en-US" sz="2100"/>
              <a:t>Education </a:t>
            </a:r>
            <a:r>
              <a:rPr lang="en-US" sz="2100">
                <a:solidFill>
                  <a:srgbClr val="3333CC"/>
                </a:solidFill>
              </a:rPr>
              <a:t>[Nocont and </a:t>
            </a:r>
            <a:r>
              <a:rPr lang="en-US" sz="2100">
                <a:solidFill>
                  <a:schemeClr val="hlink"/>
                </a:solidFill>
              </a:rPr>
              <a:t>Other</a:t>
            </a:r>
            <a:r>
              <a:rPr lang="en-US" sz="2100">
                <a:solidFill>
                  <a:srgbClr val="3333CC"/>
                </a:solidFill>
              </a:rPr>
              <a:t>: education code is missing]</a:t>
            </a:r>
          </a:p>
          <a:p>
            <a:pPr>
              <a:lnSpc>
                <a:spcPct val="90000"/>
              </a:lnSpc>
            </a:pPr>
            <a:r>
              <a:rPr lang="en-US" sz="2100"/>
              <a:t>Telephone (Sample based) </a:t>
            </a:r>
            <a:r>
              <a:rPr lang="en-US" sz="2100">
                <a:solidFill>
                  <a:srgbClr val="3333CC"/>
                </a:solidFill>
              </a:rPr>
              <a:t>[Noncont: no phone]</a:t>
            </a:r>
          </a:p>
          <a:p>
            <a:pPr>
              <a:lnSpc>
                <a:spcPct val="90000"/>
              </a:lnSpc>
            </a:pPr>
            <a:endParaRPr lang="en-US" sz="2100">
              <a:solidFill>
                <a:srgbClr val="3333CC"/>
              </a:solidFill>
            </a:endParaRPr>
          </a:p>
        </p:txBody>
      </p:sp>
      <p:sp>
        <p:nvSpPr>
          <p:cNvPr id="5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E3DC-AE91-4B6B-810A-652771EA5A11}" type="slidenum">
              <a:rPr lang="sv-SE" altLang="en-US"/>
              <a:pPr/>
              <a:t>8</a:t>
            </a:fld>
            <a:endParaRPr lang="sv-SE" altLang="en-US"/>
          </a:p>
        </p:txBody>
      </p:sp>
      <p:sp>
        <p:nvSpPr>
          <p:cNvPr id="218115" name="Rectangle 3"/>
          <p:cNvSpPr>
            <a:spLocks noChangeArrowheads="1"/>
          </p:cNvSpPr>
          <p:nvPr/>
        </p:nvSpPr>
        <p:spPr bwMode="auto">
          <a:xfrm>
            <a:off x="0" y="5430838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endParaRPr lang="sv-SE" sz="24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800" dirty="0" smtClean="0"/>
              <a:t>LCS: </a:t>
            </a:r>
            <a:r>
              <a:rPr lang="en-US" sz="3800" dirty="0" err="1" smtClean="0"/>
              <a:t>Logit</a:t>
            </a:r>
            <a:r>
              <a:rPr lang="en-US" sz="3800" dirty="0" smtClean="0"/>
              <a:t> </a:t>
            </a:r>
            <a:r>
              <a:rPr lang="en-US" sz="3800" dirty="0"/>
              <a:t>Model Response as Dependent</a:t>
            </a:r>
            <a:endParaRPr lang="sv-SE" sz="3300" dirty="0"/>
          </a:p>
        </p:txBody>
      </p:sp>
      <p:graphicFrame>
        <p:nvGraphicFramePr>
          <p:cNvPr id="21914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757238" y="1033463"/>
          <a:ext cx="7019925" cy="5227637"/>
        </p:xfrm>
        <a:graphic>
          <a:graphicData uri="http://schemas.openxmlformats.org/presentationml/2006/ole">
            <p:oleObj spid="_x0000_s397314" name="Document" r:id="rId3" imgW="4979152" imgH="3707366" progId="Word.Document.8">
              <p:embed/>
            </p:oleObj>
          </a:graphicData>
        </a:graphic>
      </p:graphicFrame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8061-7E72-44E0-9FC4-D2EBC0E31DD1}" type="slidenum">
              <a:rPr lang="sv-SE" altLang="en-US"/>
              <a:pPr/>
              <a:t>9</a:t>
            </a:fld>
            <a:endParaRPr lang="sv-SE" altLang="en-US"/>
          </a:p>
        </p:txBody>
      </p:sp>
      <p:sp>
        <p:nvSpPr>
          <p:cNvPr id="219139" name="Rectangle 3"/>
          <p:cNvSpPr>
            <a:spLocks noChangeArrowheads="1"/>
          </p:cNvSpPr>
          <p:nvPr/>
        </p:nvSpPr>
        <p:spPr bwMode="auto">
          <a:xfrm>
            <a:off x="0" y="5430838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endParaRPr lang="sv-SE" sz="2400">
              <a:latin typeface="Times New Roman" pitchFamily="18" charset="0"/>
            </a:endParaRPr>
          </a:p>
        </p:txBody>
      </p:sp>
      <p:sp>
        <p:nvSpPr>
          <p:cNvPr id="219141" name="Text Box 5"/>
          <p:cNvSpPr txBox="1">
            <a:spLocks noChangeArrowheads="1"/>
          </p:cNvSpPr>
          <p:nvPr/>
        </p:nvSpPr>
        <p:spPr bwMode="auto">
          <a:xfrm>
            <a:off x="827088" y="6308725"/>
            <a:ext cx="6121400" cy="2746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US" sz="1200">
                <a:solidFill>
                  <a:srgbClr val="3333CC"/>
                </a:solidFill>
              </a:rPr>
              <a:t>*) sign. level 10%  **) sign. level 5% ***) sign. level 1%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 smtClean="0"/>
              <a:t>LCS: Indicators </a:t>
            </a:r>
            <a:endParaRPr lang="sv-SE" dirty="0"/>
          </a:p>
        </p:txBody>
      </p:sp>
      <p:sp>
        <p:nvSpPr>
          <p:cNvPr id="8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390E-59E0-4762-8BC1-B6FB6D21C9B0}" type="slidenum">
              <a:rPr lang="sv-SE" altLang="en-US"/>
              <a:pPr/>
              <a:t>10</a:t>
            </a:fld>
            <a:endParaRPr lang="sv-SE" altLang="en-US"/>
          </a:p>
        </p:txBody>
      </p:sp>
      <p:sp>
        <p:nvSpPr>
          <p:cNvPr id="205827" name="Rectangle 3"/>
          <p:cNvSpPr>
            <a:spLocks noChangeArrowheads="1"/>
          </p:cNvSpPr>
          <p:nvPr/>
        </p:nvSpPr>
        <p:spPr bwMode="auto">
          <a:xfrm>
            <a:off x="0" y="5430838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endParaRPr lang="sv-SE" sz="2400">
              <a:latin typeface="Times New Roman" pitchFamily="18" charset="0"/>
            </a:endParaRPr>
          </a:p>
        </p:txBody>
      </p:sp>
      <p:sp>
        <p:nvSpPr>
          <p:cNvPr id="205828" name="Text Box 4"/>
          <p:cNvSpPr txBox="1">
            <a:spLocks noChangeArrowheads="1"/>
          </p:cNvSpPr>
          <p:nvPr/>
        </p:nvSpPr>
        <p:spPr bwMode="auto">
          <a:xfrm>
            <a:off x="611188" y="1268413"/>
            <a:ext cx="7961340" cy="70852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 marL="577850" indent="-577850" eaLnBrk="0" hangingPunct="0">
              <a:buClr>
                <a:schemeClr val="accent2"/>
              </a:buClr>
              <a:buFont typeface="Arial" charset="0"/>
              <a:buNone/>
            </a:pPr>
            <a:r>
              <a:rPr lang="en-US" sz="2000" dirty="0">
                <a:latin typeface="+mn-lt"/>
              </a:rPr>
              <a:t>Based on </a:t>
            </a:r>
            <a:r>
              <a:rPr lang="en-US" sz="2000" dirty="0" smtClean="0">
                <a:latin typeface="+mn-lt"/>
              </a:rPr>
              <a:t>estimated </a:t>
            </a:r>
            <a:r>
              <a:rPr lang="en-US" sz="2000" dirty="0">
                <a:latin typeface="+mn-lt"/>
              </a:rPr>
              <a:t>response probabilities </a:t>
            </a:r>
            <a:r>
              <a:rPr lang="en-US" sz="2000" dirty="0" smtClean="0">
                <a:latin typeface="+mn-lt"/>
              </a:rPr>
              <a:t>under </a:t>
            </a:r>
            <a:r>
              <a:rPr lang="en-US" sz="2000" i="1" dirty="0" err="1">
                <a:latin typeface="+mn-lt"/>
              </a:rPr>
              <a:t>srs</a:t>
            </a:r>
            <a:r>
              <a:rPr lang="en-US" sz="2000" dirty="0">
                <a:latin typeface="+mn-lt"/>
              </a:rPr>
              <a:t> the </a:t>
            </a:r>
            <a:r>
              <a:rPr lang="en-US" sz="2000" dirty="0" smtClean="0">
                <a:latin typeface="+mn-lt"/>
              </a:rPr>
              <a:t>following</a:t>
            </a:r>
            <a:br>
              <a:rPr lang="en-US" sz="2000" dirty="0" smtClean="0">
                <a:latin typeface="+mn-lt"/>
              </a:rPr>
            </a:br>
            <a:r>
              <a:rPr lang="en-US" sz="2000" dirty="0" smtClean="0">
                <a:latin typeface="+mn-lt"/>
              </a:rPr>
              <a:t> </a:t>
            </a:r>
            <a:r>
              <a:rPr lang="en-US" sz="2000" i="1" dirty="0" smtClean="0">
                <a:latin typeface="+mn-lt"/>
              </a:rPr>
              <a:t>R</a:t>
            </a:r>
            <a:r>
              <a:rPr lang="en-US" sz="2000" dirty="0" smtClean="0">
                <a:latin typeface="+mn-lt"/>
              </a:rPr>
              <a:t>-indicator </a:t>
            </a:r>
            <a:r>
              <a:rPr lang="en-US" sz="2000" dirty="0">
                <a:latin typeface="+mn-lt"/>
              </a:rPr>
              <a:t>(Schouten and </a:t>
            </a:r>
            <a:r>
              <a:rPr lang="en-US" sz="2000" dirty="0" err="1">
                <a:latin typeface="+mn-lt"/>
              </a:rPr>
              <a:t>Cobben</a:t>
            </a:r>
            <a:r>
              <a:rPr lang="en-US" sz="2000" dirty="0">
                <a:latin typeface="+mn-lt"/>
              </a:rPr>
              <a:t> 2007, 2008) is </a:t>
            </a:r>
            <a:r>
              <a:rPr lang="en-US" sz="2000" dirty="0" smtClean="0">
                <a:latin typeface="+mn-lt"/>
              </a:rPr>
              <a:t>used</a:t>
            </a:r>
            <a:endParaRPr lang="en-US" sz="2000" dirty="0">
              <a:latin typeface="+mn-lt"/>
            </a:endParaRPr>
          </a:p>
        </p:txBody>
      </p:sp>
      <p:graphicFrame>
        <p:nvGraphicFramePr>
          <p:cNvPr id="205829" name="Object 5"/>
          <p:cNvGraphicFramePr>
            <a:graphicFrameLocks noChangeAspect="1"/>
          </p:cNvGraphicFramePr>
          <p:nvPr/>
        </p:nvGraphicFramePr>
        <p:xfrm>
          <a:off x="1835150" y="2492375"/>
          <a:ext cx="3065463" cy="755650"/>
        </p:xfrm>
        <a:graphic>
          <a:graphicData uri="http://schemas.openxmlformats.org/presentationml/2006/ole">
            <p:oleObj spid="_x0000_s398338" name="Formel" r:id="rId3" imgW="1803240" imgH="444240" progId="Equation.3">
              <p:embed/>
            </p:oleObj>
          </a:graphicData>
        </a:graphic>
      </p:graphicFrame>
      <p:sp>
        <p:nvSpPr>
          <p:cNvPr id="205830" name="Text Box 6"/>
          <p:cNvSpPr txBox="1">
            <a:spLocks noChangeArrowheads="1"/>
          </p:cNvSpPr>
          <p:nvPr/>
        </p:nvSpPr>
        <p:spPr bwMode="auto">
          <a:xfrm>
            <a:off x="714348" y="3929066"/>
            <a:ext cx="7632700" cy="40075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marL="577850" indent="-577850" eaLnBrk="0" hangingPunct="0">
              <a:buClr>
                <a:schemeClr val="accent2"/>
              </a:buClr>
              <a:buFont typeface="Arial" charset="0"/>
              <a:buNone/>
            </a:pPr>
            <a:r>
              <a:rPr lang="en-US" sz="2000" dirty="0" smtClean="0">
                <a:latin typeface="+mn-lt"/>
              </a:rPr>
              <a:t>and </a:t>
            </a:r>
            <a:r>
              <a:rPr lang="en-US" sz="2000" dirty="0" smtClean="0">
                <a:latin typeface="+mn-lt"/>
              </a:rPr>
              <a:t>under </a:t>
            </a:r>
            <a:r>
              <a:rPr lang="en-US" sz="2000" i="1" dirty="0" err="1" smtClean="0">
                <a:latin typeface="+mn-lt"/>
              </a:rPr>
              <a:t>srs</a:t>
            </a:r>
            <a:r>
              <a:rPr lang="en-US" sz="2000" i="1" dirty="0" smtClean="0">
                <a:latin typeface="+mn-lt"/>
              </a:rPr>
              <a:t> </a:t>
            </a:r>
            <a:r>
              <a:rPr lang="en-US" sz="2000" dirty="0" smtClean="0">
                <a:latin typeface="+mn-lt"/>
              </a:rPr>
              <a:t>the </a:t>
            </a:r>
            <a:r>
              <a:rPr lang="en-US" sz="2000" i="1" dirty="0">
                <a:latin typeface="+mn-lt"/>
              </a:rPr>
              <a:t>q</a:t>
            </a:r>
            <a:r>
              <a:rPr lang="en-US" sz="2000" baseline="30000" dirty="0">
                <a:latin typeface="+mn-lt"/>
              </a:rPr>
              <a:t>2</a:t>
            </a:r>
            <a:r>
              <a:rPr lang="en-US" sz="2000" dirty="0">
                <a:latin typeface="+mn-lt"/>
              </a:rPr>
              <a:t>-indicator </a:t>
            </a:r>
            <a:r>
              <a:rPr lang="en-US" sz="2000" dirty="0" smtClean="0">
                <a:latin typeface="+mn-lt"/>
              </a:rPr>
              <a:t>(</a:t>
            </a:r>
            <a:r>
              <a:rPr lang="en-US" sz="2000" dirty="0" err="1">
                <a:latin typeface="+mn-lt"/>
              </a:rPr>
              <a:t>Särndal</a:t>
            </a:r>
            <a:r>
              <a:rPr lang="en-US" sz="2000" dirty="0">
                <a:latin typeface="+mn-lt"/>
              </a:rPr>
              <a:t> and </a:t>
            </a:r>
            <a:r>
              <a:rPr lang="en-US" sz="2000" dirty="0" err="1">
                <a:latin typeface="+mn-lt"/>
              </a:rPr>
              <a:t>Lundström</a:t>
            </a:r>
            <a:r>
              <a:rPr lang="en-US" sz="2000" dirty="0">
                <a:latin typeface="+mn-lt"/>
              </a:rPr>
              <a:t> 2008</a:t>
            </a:r>
            <a:r>
              <a:rPr lang="en-US" sz="2000" dirty="0" smtClean="0">
                <a:latin typeface="+mn-lt"/>
              </a:rPr>
              <a:t>) is</a:t>
            </a:r>
            <a:endParaRPr lang="en-US" sz="2000" dirty="0">
              <a:latin typeface="+mn-lt"/>
            </a:endParaRPr>
          </a:p>
        </p:txBody>
      </p:sp>
      <p:graphicFrame>
        <p:nvGraphicFramePr>
          <p:cNvPr id="205832" name="Object 8"/>
          <p:cNvGraphicFramePr>
            <a:graphicFrameLocks noChangeAspect="1"/>
          </p:cNvGraphicFramePr>
          <p:nvPr/>
        </p:nvGraphicFramePr>
        <p:xfrm>
          <a:off x="1025525" y="4941888"/>
          <a:ext cx="6672263" cy="755650"/>
        </p:xfrm>
        <a:graphic>
          <a:graphicData uri="http://schemas.openxmlformats.org/presentationml/2006/ole">
            <p:oleObj spid="_x0000_s398339" name="Formel" r:id="rId4" imgW="392400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 smtClean="0"/>
              <a:t>LCS: Indicators</a:t>
            </a:r>
            <a:endParaRPr lang="en-US" sz="3400" dirty="0"/>
          </a:p>
        </p:txBody>
      </p:sp>
      <p:sp>
        <p:nvSpPr>
          <p:cNvPr id="206851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1835150"/>
            <a:ext cx="8172450" cy="7302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 dirty="0" smtClean="0"/>
              <a:t>A measure of the estimated </a:t>
            </a:r>
            <a:r>
              <a:rPr lang="en-US" sz="2000" dirty="0"/>
              <a:t>relative bias (in per cent) is </a:t>
            </a:r>
            <a:endParaRPr lang="en-US" sz="2000" dirty="0" smtClean="0"/>
          </a:p>
          <a:p>
            <a:pPr>
              <a:buFont typeface="Wingdings" pitchFamily="2" charset="2"/>
              <a:buNone/>
            </a:pPr>
            <a:r>
              <a:rPr lang="en-US" sz="2000" dirty="0" smtClean="0"/>
              <a:t>computed </a:t>
            </a:r>
            <a:r>
              <a:rPr lang="en-US" sz="2000" dirty="0"/>
              <a:t>by</a:t>
            </a:r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7A2A3-6A89-4D51-823C-8FF23066DA1B}" type="slidenum">
              <a:rPr lang="sv-SE" altLang="en-US"/>
              <a:pPr/>
              <a:t>11</a:t>
            </a:fld>
            <a:endParaRPr lang="sv-SE" altLang="en-US"/>
          </a:p>
        </p:txBody>
      </p:sp>
      <p:graphicFrame>
        <p:nvGraphicFramePr>
          <p:cNvPr id="206852" name="Object 4"/>
          <p:cNvGraphicFramePr>
            <a:graphicFrameLocks noChangeAspect="1"/>
          </p:cNvGraphicFramePr>
          <p:nvPr/>
        </p:nvGraphicFramePr>
        <p:xfrm>
          <a:off x="2571736" y="2786058"/>
          <a:ext cx="2849562" cy="820737"/>
        </p:xfrm>
        <a:graphic>
          <a:graphicData uri="http://schemas.openxmlformats.org/presentationml/2006/ole">
            <p:oleObj spid="_x0000_s399362" name="Formel" r:id="rId3" imgW="1676160" imgH="482400" progId="Equation.3">
              <p:embed/>
            </p:oleObj>
          </a:graphicData>
        </a:graphic>
      </p:graphicFrame>
      <p:sp>
        <p:nvSpPr>
          <p:cNvPr id="206853" name="Text Box 5"/>
          <p:cNvSpPr txBox="1">
            <a:spLocks noChangeArrowheads="1"/>
          </p:cNvSpPr>
          <p:nvPr/>
        </p:nvSpPr>
        <p:spPr bwMode="auto">
          <a:xfrm>
            <a:off x="1000100" y="4143380"/>
            <a:ext cx="7416800" cy="193963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indent="-577850" eaLnBrk="0" hangingPunct="0">
              <a:buClr>
                <a:schemeClr val="accent2"/>
              </a:buClr>
              <a:buFont typeface="Arial" charset="0"/>
              <a:buNone/>
            </a:pPr>
            <a:r>
              <a:rPr lang="en-US" sz="2000" dirty="0">
                <a:latin typeface="+mn-lt"/>
              </a:rPr>
              <a:t>As variables </a:t>
            </a:r>
            <a:r>
              <a:rPr lang="en-US" sz="2000" i="1" dirty="0" err="1">
                <a:latin typeface="+mn-lt"/>
              </a:rPr>
              <a:t>y</a:t>
            </a:r>
            <a:r>
              <a:rPr lang="en-US" sz="2000" i="1" baseline="-25000" dirty="0" err="1">
                <a:latin typeface="+mn-lt"/>
              </a:rPr>
              <a:t>k</a:t>
            </a:r>
            <a:r>
              <a:rPr lang="en-US" sz="2000" dirty="0">
                <a:latin typeface="+mn-lt"/>
              </a:rPr>
              <a:t> </a:t>
            </a:r>
            <a:r>
              <a:rPr lang="en-US" sz="2000" i="1" dirty="0">
                <a:latin typeface="+mn-lt"/>
              </a:rPr>
              <a:t>Sickness and activity allowance (yes/no),  Income</a:t>
            </a:r>
            <a:r>
              <a:rPr lang="en-US" sz="2000" dirty="0">
                <a:latin typeface="+mn-lt"/>
              </a:rPr>
              <a:t>, </a:t>
            </a:r>
            <a:r>
              <a:rPr lang="en-US" sz="2000" i="1" dirty="0">
                <a:latin typeface="+mn-lt"/>
              </a:rPr>
              <a:t>Sickness pay</a:t>
            </a:r>
            <a:r>
              <a:rPr lang="en-US" sz="2000" dirty="0">
                <a:latin typeface="+mn-lt"/>
              </a:rPr>
              <a:t> (yes/</a:t>
            </a:r>
            <a:r>
              <a:rPr lang="en-US" sz="2000" i="1" dirty="0">
                <a:latin typeface="+mn-lt"/>
              </a:rPr>
              <a:t>no</a:t>
            </a:r>
            <a:r>
              <a:rPr lang="en-US" sz="2000" dirty="0">
                <a:latin typeface="+mn-lt"/>
              </a:rPr>
              <a:t>) and </a:t>
            </a:r>
            <a:r>
              <a:rPr lang="en-US" sz="2000" i="1" dirty="0">
                <a:latin typeface="+mn-lt"/>
              </a:rPr>
              <a:t>Employed (yes/no)</a:t>
            </a:r>
            <a:r>
              <a:rPr lang="en-US" sz="2000" dirty="0">
                <a:latin typeface="+mn-lt"/>
              </a:rPr>
              <a:t> are used to estimate the relative bias.</a:t>
            </a:r>
          </a:p>
          <a:p>
            <a:pPr marL="577850" indent="-577850" eaLnBrk="0" hangingPunct="0">
              <a:buClr>
                <a:schemeClr val="accent2"/>
              </a:buClr>
              <a:buFont typeface="Arial" charset="0"/>
              <a:buNone/>
            </a:pPr>
            <a:endParaRPr lang="en-US" sz="2000" dirty="0">
              <a:latin typeface="+mn-lt"/>
            </a:endParaRPr>
          </a:p>
          <a:p>
            <a:pPr marL="577850" indent="-577850" eaLnBrk="0" hangingPunct="0">
              <a:buClr>
                <a:schemeClr val="accent2"/>
              </a:buClr>
              <a:buFont typeface="Arial" charset="0"/>
              <a:buNone/>
            </a:pPr>
            <a:r>
              <a:rPr lang="en-US" sz="2000" dirty="0">
                <a:latin typeface="+mn-lt"/>
              </a:rPr>
              <a:t>All indicators computed for </a:t>
            </a:r>
            <a:r>
              <a:rPr lang="en-US" sz="2000" dirty="0">
                <a:solidFill>
                  <a:schemeClr val="accent2"/>
                </a:solidFill>
                <a:latin typeface="+mn-lt"/>
              </a:rPr>
              <a:t>Resp5w</a:t>
            </a:r>
            <a:r>
              <a:rPr lang="en-US" sz="2000" dirty="0">
                <a:latin typeface="+mn-lt"/>
              </a:rPr>
              <a:t> and </a:t>
            </a:r>
            <a:r>
              <a:rPr lang="en-US" sz="2000" dirty="0">
                <a:solidFill>
                  <a:schemeClr val="accent2"/>
                </a:solidFill>
                <a:latin typeface="+mn-lt"/>
              </a:rPr>
              <a:t>PCT100</a:t>
            </a:r>
          </a:p>
          <a:p>
            <a:pPr marL="577850" indent="-577850" eaLnBrk="0" hangingPunct="0">
              <a:buClr>
                <a:schemeClr val="accent2"/>
              </a:buClr>
              <a:buFont typeface="Arial" charset="0"/>
              <a:buNone/>
            </a:pPr>
            <a:endParaRPr lang="en-US" sz="20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10" y="357166"/>
            <a:ext cx="7772400" cy="863600"/>
          </a:xfrm>
        </p:spPr>
        <p:txBody>
          <a:bodyPr>
            <a:normAutofit fontScale="90000"/>
          </a:bodyPr>
          <a:lstStyle/>
          <a:p>
            <a:r>
              <a:rPr lang="en-US" sz="3400" dirty="0" smtClean="0"/>
              <a:t>LCS: </a:t>
            </a:r>
            <a:r>
              <a:rPr lang="en-US" sz="3400" i="1" dirty="0" smtClean="0"/>
              <a:t>R</a:t>
            </a:r>
            <a:r>
              <a:rPr lang="en-US" sz="3400" dirty="0" smtClean="0"/>
              <a:t> </a:t>
            </a:r>
            <a:r>
              <a:rPr lang="en-US" sz="3400" dirty="0"/>
              <a:t>and </a:t>
            </a:r>
            <a:r>
              <a:rPr lang="en-US" sz="3400" i="1" dirty="0"/>
              <a:t>q</a:t>
            </a:r>
            <a:r>
              <a:rPr lang="en-US" sz="3400" baseline="30000" dirty="0"/>
              <a:t>2</a:t>
            </a:r>
            <a:r>
              <a:rPr lang="en-US" sz="3400" dirty="0"/>
              <a:t> Indicators for Response Before and After Follow-up</a:t>
            </a:r>
          </a:p>
        </p:txBody>
      </p:sp>
      <p:sp>
        <p:nvSpPr>
          <p:cNvPr id="4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12AFF-523F-451F-A28E-9BC5DDE69FD3}" type="slidenum">
              <a:rPr lang="sv-SE" altLang="en-US"/>
              <a:pPr/>
              <a:t>12</a:t>
            </a:fld>
            <a:endParaRPr lang="sv-SE" altLang="en-US"/>
          </a:p>
        </p:txBody>
      </p:sp>
      <p:graphicFrame>
        <p:nvGraphicFramePr>
          <p:cNvPr id="207977" name="Object 105"/>
          <p:cNvGraphicFramePr>
            <a:graphicFrameLocks noChangeAspect="1"/>
          </p:cNvGraphicFramePr>
          <p:nvPr/>
        </p:nvGraphicFramePr>
        <p:xfrm>
          <a:off x="571472" y="2285992"/>
          <a:ext cx="8443912" cy="2932113"/>
        </p:xfrm>
        <a:graphic>
          <a:graphicData uri="http://schemas.openxmlformats.org/presentationml/2006/ole">
            <p:oleObj spid="_x0000_s400386" name="Dokument" r:id="rId3" imgW="4873811" imgH="1692813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LCS: Conclusions </a:t>
            </a:r>
            <a:endParaRPr lang="en-US" sz="3200" dirty="0"/>
          </a:p>
        </p:txBody>
      </p:sp>
      <p:sp>
        <p:nvSpPr>
          <p:cNvPr id="2150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71500" indent="-571500">
              <a:buSzPct val="90000"/>
            </a:pPr>
            <a:r>
              <a:rPr lang="en-US" sz="2700" dirty="0"/>
              <a:t>The </a:t>
            </a:r>
            <a:r>
              <a:rPr lang="en-US" sz="2700" dirty="0" err="1"/>
              <a:t>representativity</a:t>
            </a:r>
            <a:r>
              <a:rPr lang="en-US" sz="2700" dirty="0"/>
              <a:t> doesn’t increase with the follow-up</a:t>
            </a:r>
          </a:p>
          <a:p>
            <a:pPr marL="571500" indent="-571500">
              <a:buSzPct val="90000"/>
            </a:pPr>
            <a:r>
              <a:rPr lang="en-US" sz="2700" dirty="0"/>
              <a:t>The indicators are estimates e.g. they are subject to variation (not computed)</a:t>
            </a:r>
          </a:p>
          <a:p>
            <a:pPr marL="571500" indent="-571500">
              <a:buSzPct val="90000"/>
            </a:pPr>
            <a:r>
              <a:rPr lang="en-US" sz="2700" dirty="0"/>
              <a:t>The same goes for the relative bias</a:t>
            </a:r>
          </a:p>
          <a:p>
            <a:pPr marL="571500" indent="-571500">
              <a:buSzPct val="90000"/>
            </a:pPr>
            <a:r>
              <a:rPr lang="en-US" sz="2700" dirty="0"/>
              <a:t>Active work with strategies for the group having social allowance and those with missing telephone</a:t>
            </a:r>
          </a:p>
          <a:p>
            <a:pPr marL="571500" indent="-571500">
              <a:buSzPct val="90000"/>
            </a:pPr>
            <a:r>
              <a:rPr lang="en-US" sz="2700" dirty="0"/>
              <a:t>Found auxiliary variables could be used in the creation of a new estimator </a:t>
            </a:r>
          </a:p>
        </p:txBody>
      </p:sp>
      <p:sp>
        <p:nvSpPr>
          <p:cNvPr id="4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BF6F-4281-4CFD-968E-2FB77E59A7B0}" type="slidenum">
              <a:rPr lang="sv-SE" altLang="en-US"/>
              <a:pPr/>
              <a:t>13</a:t>
            </a:fld>
            <a:endParaRPr lang="sv-SE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Labour Force Survey (LFS) 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Data </a:t>
            </a:r>
            <a:r>
              <a:rPr lang="en-GB" sz="4000" dirty="0" smtClean="0"/>
              <a:t>from March-December 2007</a:t>
            </a:r>
            <a:endParaRPr lang="en-GB" sz="4000" dirty="0"/>
          </a:p>
        </p:txBody>
      </p:sp>
      <p:sp>
        <p:nvSpPr>
          <p:cNvPr id="342026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2857496"/>
            <a:ext cx="8147050" cy="3517904"/>
          </a:xfrm>
          <a:noFill/>
          <a:ln/>
        </p:spPr>
        <p:txBody>
          <a:bodyPr lIns="92075" tIns="46038" rIns="92075" bIns="46038"/>
          <a:lstStyle/>
          <a:p>
            <a:pPr>
              <a:buFont typeface="Wingdings" pitchFamily="2" charset="2"/>
              <a:buNone/>
            </a:pPr>
            <a:endParaRPr lang="en-US" sz="3200" dirty="0">
              <a:latin typeface="Garamond" pitchFamily="18" charset="0"/>
            </a:endParaRPr>
          </a:p>
          <a:p>
            <a:r>
              <a:rPr lang="en-US" sz="2800" dirty="0"/>
              <a:t>Annual salary 2006 according to the Swedish Tax </a:t>
            </a:r>
            <a:r>
              <a:rPr lang="en-US" sz="2800" dirty="0" smtClean="0"/>
              <a:t>Register</a:t>
            </a:r>
            <a:endParaRPr lang="sv-SE" sz="2800" dirty="0"/>
          </a:p>
          <a:p>
            <a:r>
              <a:rPr lang="en-US" sz="2800" dirty="0"/>
              <a:t>Process data from </a:t>
            </a:r>
            <a:r>
              <a:rPr lang="en-US" sz="2800" dirty="0" err="1" smtClean="0"/>
              <a:t>WinDati</a:t>
            </a:r>
            <a:r>
              <a:rPr lang="en-US" sz="2800" dirty="0" smtClean="0"/>
              <a:t> (CATI-system)</a:t>
            </a:r>
            <a:endParaRPr lang="en-US" sz="2800" dirty="0"/>
          </a:p>
          <a:p>
            <a:endParaRPr lang="sv-SE" sz="3200" dirty="0">
              <a:latin typeface="Garamond" pitchFamily="18" charset="0"/>
            </a:endParaRPr>
          </a:p>
          <a:p>
            <a:endParaRPr lang="sv-SE" sz="3200" dirty="0">
              <a:latin typeface="Garamond" pitchFamily="18" charset="0"/>
            </a:endParaRPr>
          </a:p>
        </p:txBody>
      </p:sp>
      <p:sp>
        <p:nvSpPr>
          <p:cNvPr id="15" name="Platshållare för bild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F208-99E9-4F5D-A12F-3AA5F5EB666D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34201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342020" name="Rectangle 4"/>
          <p:cNvSpPr>
            <a:spLocks noChangeArrowheads="1"/>
          </p:cNvSpPr>
          <p:nvPr/>
        </p:nvSpPr>
        <p:spPr bwMode="auto">
          <a:xfrm>
            <a:off x="0" y="3309938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 marL="577850" indent="-577850" algn="ctr" eaLnBrk="0" hangingPunct="0">
              <a:spcBef>
                <a:spcPct val="40000"/>
              </a:spcBef>
              <a:buClr>
                <a:schemeClr val="accent2"/>
              </a:buClr>
              <a:buFont typeface="Arial" charset="0"/>
              <a:buChar char="•"/>
            </a:pPr>
            <a:endParaRPr lang="sv-SE" sz="2800">
              <a:latin typeface="Arial" charset="0"/>
            </a:endParaRPr>
          </a:p>
        </p:txBody>
      </p:sp>
      <p:sp>
        <p:nvSpPr>
          <p:cNvPr id="3420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342022" name="Rectangle 6"/>
          <p:cNvSpPr>
            <a:spLocks noChangeArrowheads="1"/>
          </p:cNvSpPr>
          <p:nvPr/>
        </p:nvSpPr>
        <p:spPr bwMode="auto">
          <a:xfrm>
            <a:off x="0" y="342900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3420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8" rIns="92075" bIns="46038" anchor="ctr">
            <a:spAutoFit/>
          </a:bodyPr>
          <a:lstStyle/>
          <a:p>
            <a:endParaRPr lang="sv-SE"/>
          </a:p>
        </p:txBody>
      </p:sp>
      <p:sp>
        <p:nvSpPr>
          <p:cNvPr id="342024" name="Rectangle 8"/>
          <p:cNvSpPr>
            <a:spLocks noChangeArrowheads="1"/>
          </p:cNvSpPr>
          <p:nvPr/>
        </p:nvSpPr>
        <p:spPr bwMode="auto">
          <a:xfrm>
            <a:off x="0" y="3300413"/>
            <a:ext cx="9144000" cy="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8" rIns="92075" bIns="46038" anchor="ctr">
            <a:spAutoFit/>
          </a:bodyPr>
          <a:lstStyle/>
          <a:p>
            <a:endParaRPr lang="sv-SE"/>
          </a:p>
        </p:txBody>
      </p:sp>
      <p:sp>
        <p:nvSpPr>
          <p:cNvPr id="342025" name="Rectangle 9"/>
          <p:cNvSpPr>
            <a:spLocks noChangeArrowheads="1"/>
          </p:cNvSpPr>
          <p:nvPr/>
        </p:nvSpPr>
        <p:spPr bwMode="auto">
          <a:xfrm>
            <a:off x="1157288" y="4371975"/>
            <a:ext cx="254000" cy="260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8" rIns="92075" bIns="46038" anchor="ctr">
            <a:spAutoFit/>
          </a:bodyPr>
          <a:lstStyle/>
          <a:p>
            <a:pPr>
              <a:tabLst>
                <a:tab pos="323850" algn="l"/>
              </a:tabLst>
            </a:pPr>
            <a:r>
              <a:rPr lang="sv-SE" sz="1100">
                <a:latin typeface="Palatino" pitchFamily="18" charset="0"/>
                <a:cs typeface="Times New Roman" pitchFamily="18" charset="0"/>
              </a:rPr>
              <a:t>. </a:t>
            </a:r>
            <a:endParaRPr lang="sv-SE" sz="2400">
              <a:latin typeface="Times New Roman" pitchFamily="18" charset="0"/>
            </a:endParaRPr>
          </a:p>
        </p:txBody>
      </p:sp>
      <p:sp>
        <p:nvSpPr>
          <p:cNvPr id="342028" name="Rectangle 12"/>
          <p:cNvSpPr>
            <a:spLocks noChangeArrowheads="1"/>
          </p:cNvSpPr>
          <p:nvPr/>
        </p:nvSpPr>
        <p:spPr bwMode="auto">
          <a:xfrm>
            <a:off x="428596" y="2071678"/>
            <a:ext cx="8424862" cy="5238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 dirty="0" smtClean="0">
                <a:latin typeface="+mn-lt"/>
              </a:rPr>
              <a:t>Supplemented </a:t>
            </a:r>
            <a:r>
              <a:rPr lang="en-US" sz="2800" dirty="0">
                <a:latin typeface="+mn-lt"/>
              </a:rPr>
              <a:t>with: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472518" cy="1139825"/>
          </a:xfrm>
        </p:spPr>
        <p:txBody>
          <a:bodyPr/>
          <a:lstStyle/>
          <a:p>
            <a:pPr>
              <a:defRPr sz="1800" b="1" i="0" u="none" strike="noStrike" kern="1200" baseline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pPr>
            <a:r>
              <a:rPr lang="en-US" sz="2400" b="1" kern="1200" dirty="0" smtClean="0">
                <a:solidFill>
                  <a:schemeClr val="accent2"/>
                </a:solidFill>
                <a:latin typeface="Garamond" pitchFamily="18" charset="0"/>
              </a:rPr>
              <a:t>Response </a:t>
            </a:r>
            <a:r>
              <a:rPr lang="en-US" sz="2400" b="1" kern="1200" dirty="0">
                <a:solidFill>
                  <a:schemeClr val="accent2"/>
                </a:solidFill>
                <a:latin typeface="Garamond" pitchFamily="18" charset="0"/>
              </a:rPr>
              <a:t>Rates for the </a:t>
            </a:r>
            <a:r>
              <a:rPr lang="en-US" sz="2400" b="1" kern="1200" dirty="0" smtClean="0">
                <a:solidFill>
                  <a:schemeClr val="accent2"/>
                </a:solidFill>
                <a:latin typeface="Garamond" pitchFamily="18" charset="0"/>
              </a:rPr>
              <a:t>Reference Weeks </a:t>
            </a:r>
            <a:r>
              <a:rPr lang="en-US" sz="2400" b="1" kern="1200" dirty="0">
                <a:solidFill>
                  <a:schemeClr val="accent2"/>
                </a:solidFill>
                <a:latin typeface="Garamond" pitchFamily="18" charset="0"/>
              </a:rPr>
              <a:t>in a LFS Month</a:t>
            </a:r>
            <a:r>
              <a:rPr lang="sv-SE" sz="2400" b="1" kern="1200" dirty="0">
                <a:solidFill>
                  <a:schemeClr val="accent2"/>
                </a:solidFill>
                <a:latin typeface="Garamond" pitchFamily="18" charset="0"/>
              </a:rPr>
              <a:t/>
            </a:r>
            <a:br>
              <a:rPr lang="sv-SE" sz="2400" b="1" kern="1200" dirty="0">
                <a:solidFill>
                  <a:schemeClr val="accent2"/>
                </a:solidFill>
                <a:latin typeface="Garamond" pitchFamily="18" charset="0"/>
              </a:rPr>
            </a:br>
            <a:r>
              <a:rPr lang="en-US" sz="2400" b="1" kern="1200" dirty="0">
                <a:solidFill>
                  <a:schemeClr val="accent2"/>
                </a:solidFill>
                <a:latin typeface="Garamond" pitchFamily="18" charset="0"/>
              </a:rPr>
              <a:t> (Means Based on LFS March-December 2007)</a:t>
            </a:r>
            <a:r>
              <a:rPr lang="sv-SE" sz="2400" b="1" kern="1200" dirty="0">
                <a:solidFill>
                  <a:schemeClr val="accent2"/>
                </a:solidFill>
                <a:latin typeface="Garamond" pitchFamily="18" charset="0"/>
              </a:rPr>
              <a:t/>
            </a:r>
            <a:br>
              <a:rPr lang="sv-SE" sz="2400" b="1" kern="1200" dirty="0">
                <a:solidFill>
                  <a:schemeClr val="accent2"/>
                </a:solidFill>
                <a:latin typeface="Garamond" pitchFamily="18" charset="0"/>
              </a:rPr>
            </a:br>
            <a:endParaRPr lang="sv-SE" sz="1050" dirty="0">
              <a:solidFill>
                <a:schemeClr val="accent2"/>
              </a:solidFill>
              <a:latin typeface="Garamond" pitchFamily="18" charset="0"/>
            </a:endParaRPr>
          </a:p>
        </p:txBody>
      </p:sp>
      <p:sp>
        <p:nvSpPr>
          <p:cNvPr id="15" name="Platshållare för bild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F208-99E9-4F5D-A12F-3AA5F5EB666D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34201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342020" name="Rectangle 4"/>
          <p:cNvSpPr>
            <a:spLocks noChangeArrowheads="1"/>
          </p:cNvSpPr>
          <p:nvPr/>
        </p:nvSpPr>
        <p:spPr bwMode="auto">
          <a:xfrm>
            <a:off x="0" y="3309938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 marL="577850" indent="-577850" algn="ctr" eaLnBrk="0" hangingPunct="0">
              <a:spcBef>
                <a:spcPct val="40000"/>
              </a:spcBef>
              <a:buClr>
                <a:schemeClr val="accent2"/>
              </a:buClr>
              <a:buFont typeface="Arial" charset="0"/>
              <a:buChar char="•"/>
            </a:pPr>
            <a:endParaRPr lang="sv-SE" sz="2800">
              <a:latin typeface="Arial" charset="0"/>
            </a:endParaRPr>
          </a:p>
        </p:txBody>
      </p:sp>
      <p:sp>
        <p:nvSpPr>
          <p:cNvPr id="3420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342022" name="Rectangle 6"/>
          <p:cNvSpPr>
            <a:spLocks noChangeArrowheads="1"/>
          </p:cNvSpPr>
          <p:nvPr/>
        </p:nvSpPr>
        <p:spPr bwMode="auto">
          <a:xfrm>
            <a:off x="0" y="342900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3420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8" rIns="92075" bIns="46038" anchor="ctr">
            <a:spAutoFit/>
          </a:bodyPr>
          <a:lstStyle/>
          <a:p>
            <a:endParaRPr lang="sv-SE"/>
          </a:p>
        </p:txBody>
      </p:sp>
      <p:sp>
        <p:nvSpPr>
          <p:cNvPr id="342024" name="Rectangle 8"/>
          <p:cNvSpPr>
            <a:spLocks noChangeArrowheads="1"/>
          </p:cNvSpPr>
          <p:nvPr/>
        </p:nvSpPr>
        <p:spPr bwMode="auto">
          <a:xfrm>
            <a:off x="0" y="3300413"/>
            <a:ext cx="9144000" cy="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8" rIns="92075" bIns="46038" anchor="ctr">
            <a:spAutoFit/>
          </a:bodyPr>
          <a:lstStyle/>
          <a:p>
            <a:endParaRPr lang="sv-SE"/>
          </a:p>
        </p:txBody>
      </p:sp>
      <p:sp>
        <p:nvSpPr>
          <p:cNvPr id="342025" name="Rectangle 9"/>
          <p:cNvSpPr>
            <a:spLocks noChangeArrowheads="1"/>
          </p:cNvSpPr>
          <p:nvPr/>
        </p:nvSpPr>
        <p:spPr bwMode="auto">
          <a:xfrm>
            <a:off x="1157288" y="4371975"/>
            <a:ext cx="254000" cy="260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8" rIns="92075" bIns="46038" anchor="ctr">
            <a:spAutoFit/>
          </a:bodyPr>
          <a:lstStyle/>
          <a:p>
            <a:pPr>
              <a:tabLst>
                <a:tab pos="323850" algn="l"/>
              </a:tabLst>
            </a:pPr>
            <a:r>
              <a:rPr lang="sv-SE" sz="1100">
                <a:latin typeface="Palatino" pitchFamily="18" charset="0"/>
                <a:cs typeface="Times New Roman" pitchFamily="18" charset="0"/>
              </a:rPr>
              <a:t>. </a:t>
            </a:r>
            <a:endParaRPr lang="sv-SE" sz="2400">
              <a:latin typeface="Times New Roman" pitchFamily="18" charset="0"/>
            </a:endParaRPr>
          </a:p>
        </p:txBody>
      </p:sp>
      <p:graphicFrame>
        <p:nvGraphicFramePr>
          <p:cNvPr id="401410" name="Object 2"/>
          <p:cNvGraphicFramePr>
            <a:graphicFrameLocks noChangeAspect="1"/>
          </p:cNvGraphicFramePr>
          <p:nvPr/>
        </p:nvGraphicFramePr>
        <p:xfrm>
          <a:off x="428597" y="1474788"/>
          <a:ext cx="8043186" cy="4454542"/>
        </p:xfrm>
        <a:graphic>
          <a:graphicData uri="http://schemas.openxmlformats.org/presentationml/2006/ole">
            <p:oleObj spid="_x0000_s401410" name="Worksheet" r:id="rId3" imgW="10658704" imgH="6838746" progId="Excel.Sheet.8">
              <p:link updateAutomatic="1"/>
            </p:oleObj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543956" cy="1139825"/>
          </a:xfrm>
        </p:spPr>
        <p:txBody>
          <a:bodyPr/>
          <a:lstStyle/>
          <a:p>
            <a:pPr>
              <a:defRPr sz="1800" b="1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sz="2800" b="1" kern="1200" dirty="0">
                <a:solidFill>
                  <a:schemeClr val="accent2"/>
                </a:solidFill>
                <a:latin typeface="Garamond" pitchFamily="18" charset="0"/>
              </a:rPr>
              <a:t>Contact Days for the </a:t>
            </a:r>
            <a:r>
              <a:rPr lang="en-US" sz="2800" b="1" kern="1200" dirty="0" smtClean="0">
                <a:solidFill>
                  <a:schemeClr val="accent2"/>
                </a:solidFill>
                <a:latin typeface="Garamond" pitchFamily="18" charset="0"/>
              </a:rPr>
              <a:t>Reference Weeks </a:t>
            </a:r>
            <a:r>
              <a:rPr lang="en-US" sz="2800" b="1" kern="1200" dirty="0">
                <a:solidFill>
                  <a:schemeClr val="accent2"/>
                </a:solidFill>
                <a:latin typeface="Garamond" pitchFamily="18" charset="0"/>
              </a:rPr>
              <a:t>in a LFS Month</a:t>
            </a:r>
            <a:br>
              <a:rPr lang="en-US" sz="2800" b="1" kern="1200" dirty="0">
                <a:solidFill>
                  <a:schemeClr val="accent2"/>
                </a:solidFill>
                <a:latin typeface="Garamond" pitchFamily="18" charset="0"/>
              </a:rPr>
            </a:br>
            <a:r>
              <a:rPr lang="en-US" sz="2800" b="1" kern="1200" dirty="0">
                <a:solidFill>
                  <a:schemeClr val="accent2"/>
                </a:solidFill>
                <a:latin typeface="Garamond" pitchFamily="18" charset="0"/>
              </a:rPr>
              <a:t> (Means Based on LFS March-December 2007)</a:t>
            </a:r>
            <a:br>
              <a:rPr lang="en-US" sz="2800" b="1" kern="1200" dirty="0">
                <a:solidFill>
                  <a:schemeClr val="accent2"/>
                </a:solidFill>
                <a:latin typeface="Garamond" pitchFamily="18" charset="0"/>
              </a:rPr>
            </a:br>
            <a:endParaRPr lang="sv-SE" sz="2800" dirty="0">
              <a:solidFill>
                <a:schemeClr val="accent2"/>
              </a:solidFill>
              <a:latin typeface="Garamond" pitchFamily="18" charset="0"/>
            </a:endParaRPr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CC62-35CD-4F2B-AAD1-A5EDEFC760A8}" type="slidenum">
              <a:rPr lang="en-US" altLang="en-US" smtClean="0"/>
              <a:pPr/>
              <a:t>16</a:t>
            </a:fld>
            <a:endParaRPr lang="en-US" altLang="en-US"/>
          </a:p>
        </p:txBody>
      </p:sp>
      <p:graphicFrame>
        <p:nvGraphicFramePr>
          <p:cNvPr id="402434" name="Object 2"/>
          <p:cNvGraphicFramePr>
            <a:graphicFrameLocks noChangeAspect="1"/>
          </p:cNvGraphicFramePr>
          <p:nvPr/>
        </p:nvGraphicFramePr>
        <p:xfrm>
          <a:off x="428596" y="1214422"/>
          <a:ext cx="8358246" cy="4918581"/>
        </p:xfrm>
        <a:graphic>
          <a:graphicData uri="http://schemas.openxmlformats.org/presentationml/2006/ole">
            <p:oleObj spid="_x0000_s402434" name="Worksheet" r:id="rId3" imgW="10915650" imgH="7124802" progId="Excel.Sheet.8">
              <p:link updateAutomatic="1"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543956" cy="1139825"/>
          </a:xfrm>
        </p:spPr>
        <p:txBody>
          <a:bodyPr/>
          <a:lstStyle/>
          <a:p>
            <a:pPr>
              <a:defRPr sz="1800" b="1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sz="2400" b="1" kern="1200" dirty="0" smtClean="0">
                <a:solidFill>
                  <a:schemeClr val="accent2"/>
                </a:solidFill>
                <a:latin typeface="Garamond" pitchFamily="18" charset="0"/>
              </a:rPr>
              <a:t>Total Number Contact Days, </a:t>
            </a:r>
            <a:r>
              <a:rPr lang="en-US" sz="2400" b="1" kern="1200" dirty="0" smtClean="0">
                <a:solidFill>
                  <a:schemeClr val="accent2"/>
                </a:solidFill>
                <a:latin typeface="Garamond" pitchFamily="18" charset="0"/>
              </a:rPr>
              <a:t>Reference Weeks</a:t>
            </a:r>
            <a:r>
              <a:rPr lang="en-US" sz="2400" b="1" kern="1200" dirty="0" smtClean="0">
                <a:solidFill>
                  <a:schemeClr val="accent2"/>
                </a:solidFill>
                <a:latin typeface="Garamond" pitchFamily="18" charset="0"/>
              </a:rPr>
              <a:t>, </a:t>
            </a:r>
            <a:r>
              <a:rPr lang="en-US" sz="2400" b="1" kern="1200" dirty="0">
                <a:solidFill>
                  <a:schemeClr val="accent2"/>
                </a:solidFill>
                <a:latin typeface="Garamond" pitchFamily="18" charset="0"/>
              </a:rPr>
              <a:t>in a LFS Month</a:t>
            </a:r>
            <a:br>
              <a:rPr lang="en-US" sz="2400" b="1" kern="1200" dirty="0">
                <a:solidFill>
                  <a:schemeClr val="accent2"/>
                </a:solidFill>
                <a:latin typeface="Garamond" pitchFamily="18" charset="0"/>
              </a:rPr>
            </a:br>
            <a:r>
              <a:rPr lang="en-US" sz="2400" b="1" kern="1200" dirty="0">
                <a:solidFill>
                  <a:schemeClr val="accent2"/>
                </a:solidFill>
                <a:latin typeface="Garamond" pitchFamily="18" charset="0"/>
              </a:rPr>
              <a:t> (Means Based on LFS March-December 2007)</a:t>
            </a:r>
            <a:br>
              <a:rPr lang="en-US" sz="2400" b="1" kern="1200" dirty="0">
                <a:solidFill>
                  <a:schemeClr val="accent2"/>
                </a:solidFill>
                <a:latin typeface="Garamond" pitchFamily="18" charset="0"/>
              </a:rPr>
            </a:br>
            <a:endParaRPr lang="sv-SE" sz="2400" dirty="0">
              <a:solidFill>
                <a:schemeClr val="accent2"/>
              </a:solidFill>
              <a:latin typeface="Garamond" pitchFamily="18" charset="0"/>
            </a:endParaRPr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CC62-35CD-4F2B-AAD1-A5EDEFC760A8}" type="slidenum">
              <a:rPr lang="en-US" altLang="en-US" smtClean="0"/>
              <a:pPr/>
              <a:t>17</a:t>
            </a:fld>
            <a:endParaRPr lang="en-US" altLang="en-US"/>
          </a:p>
        </p:txBody>
      </p:sp>
      <p:graphicFrame>
        <p:nvGraphicFramePr>
          <p:cNvPr id="404483" name="Object 3"/>
          <p:cNvGraphicFramePr>
            <a:graphicFrameLocks noChangeAspect="1"/>
          </p:cNvGraphicFramePr>
          <p:nvPr/>
        </p:nvGraphicFramePr>
        <p:xfrm>
          <a:off x="357158" y="1357298"/>
          <a:ext cx="8358246" cy="4714908"/>
        </p:xfrm>
        <a:graphic>
          <a:graphicData uri="http://schemas.openxmlformats.org/presentationml/2006/ole">
            <p:oleObj spid="_x0000_s404483" name="Worksheet" r:id="rId3" imgW="11173054" imgH="7695996" progId="Excel.Sheet.8">
              <p:link updateAutomatic="1"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543956" cy="1139825"/>
          </a:xfrm>
        </p:spPr>
        <p:txBody>
          <a:bodyPr/>
          <a:lstStyle/>
          <a:p>
            <a:pPr>
              <a:defRPr sz="1800" b="1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sz="2000" b="1" kern="1200" dirty="0" smtClean="0">
                <a:solidFill>
                  <a:schemeClr val="accent2"/>
                </a:solidFill>
                <a:latin typeface="Garamond" pitchFamily="18" charset="0"/>
              </a:rPr>
              <a:t>Relative Bias for Income Accumulated on Contact Days, in </a:t>
            </a:r>
            <a:r>
              <a:rPr lang="en-US" sz="2000" b="1" kern="1200" dirty="0">
                <a:solidFill>
                  <a:schemeClr val="accent2"/>
                </a:solidFill>
                <a:latin typeface="Garamond" pitchFamily="18" charset="0"/>
              </a:rPr>
              <a:t>a LFS </a:t>
            </a:r>
            <a:r>
              <a:rPr lang="en-US" sz="2000" b="1" kern="1200" dirty="0" smtClean="0">
                <a:solidFill>
                  <a:schemeClr val="accent2"/>
                </a:solidFill>
                <a:latin typeface="Garamond" pitchFamily="18" charset="0"/>
              </a:rPr>
              <a:t>Month  </a:t>
            </a:r>
            <a:r>
              <a:rPr lang="en-US" sz="2000" b="1" kern="1200" dirty="0">
                <a:solidFill>
                  <a:schemeClr val="accent2"/>
                </a:solidFill>
                <a:latin typeface="Garamond" pitchFamily="18" charset="0"/>
              </a:rPr>
              <a:t>(Means Based on LFS March-December 2007)</a:t>
            </a:r>
            <a:br>
              <a:rPr lang="en-US" sz="2000" b="1" kern="1200" dirty="0">
                <a:solidFill>
                  <a:schemeClr val="accent2"/>
                </a:solidFill>
                <a:latin typeface="Garamond" pitchFamily="18" charset="0"/>
              </a:rPr>
            </a:br>
            <a:endParaRPr lang="sv-SE" sz="2000" dirty="0">
              <a:solidFill>
                <a:schemeClr val="accent2"/>
              </a:solidFill>
              <a:latin typeface="Garamond" pitchFamily="18" charset="0"/>
            </a:endParaRPr>
          </a:p>
        </p:txBody>
      </p:sp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CC62-35CD-4F2B-AAD1-A5EDEFC760A8}" type="slidenum">
              <a:rPr lang="en-US" altLang="en-US" smtClean="0"/>
              <a:pPr/>
              <a:t>18</a:t>
            </a:fld>
            <a:endParaRPr lang="en-US" altLang="en-US"/>
          </a:p>
        </p:txBody>
      </p:sp>
      <p:graphicFrame>
        <p:nvGraphicFramePr>
          <p:cNvPr id="429060" name="Object 4"/>
          <p:cNvGraphicFramePr>
            <a:graphicFrameLocks noChangeAspect="1"/>
          </p:cNvGraphicFramePr>
          <p:nvPr/>
        </p:nvGraphicFramePr>
        <p:xfrm>
          <a:off x="428595" y="1214423"/>
          <a:ext cx="8458951" cy="4902596"/>
        </p:xfrm>
        <a:graphic>
          <a:graphicData uri="http://schemas.openxmlformats.org/presentationml/2006/ole">
            <p:oleObj spid="_x0000_s429060" name="Worksheet" r:id="rId3" imgW="11439601" imgH="7686828" progId="Excel.Sheet.8">
              <p:link updateAutomatic="1"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600" b="1" dirty="0" smtClean="0">
                <a:solidFill>
                  <a:schemeClr val="accent2"/>
                </a:solidFill>
              </a:rPr>
              <a:t>LFS: Final Variability in Relative Bias for Income, Reference Weeks </a:t>
            </a:r>
            <a:br>
              <a:rPr lang="en-US" sz="2600" b="1" dirty="0" smtClean="0">
                <a:solidFill>
                  <a:schemeClr val="accent2"/>
                </a:solidFill>
              </a:rPr>
            </a:br>
            <a:r>
              <a:rPr lang="en-US" sz="2600" b="1" kern="1200" dirty="0" smtClean="0">
                <a:solidFill>
                  <a:schemeClr val="accent2"/>
                </a:solidFill>
                <a:latin typeface="Garamond" pitchFamily="18" charset="0"/>
              </a:rPr>
              <a:t>(</a:t>
            </a:r>
            <a:r>
              <a:rPr lang="en-US" sz="2600" b="1" kern="1200" dirty="0" smtClean="0">
                <a:solidFill>
                  <a:schemeClr val="accent2"/>
                </a:solidFill>
                <a:latin typeface="Garamond" pitchFamily="18" charset="0"/>
              </a:rPr>
              <a:t>Means Based on LFS March-December 2007)</a:t>
            </a:r>
            <a:endParaRPr lang="en-US" sz="2600" b="1" dirty="0">
              <a:solidFill>
                <a:schemeClr val="accent2"/>
              </a:solidFill>
            </a:endParaRPr>
          </a:p>
        </p:txBody>
      </p:sp>
      <p:graphicFrame>
        <p:nvGraphicFramePr>
          <p:cNvPr id="7" name="Platshållare för innehåll 6"/>
          <p:cNvGraphicFramePr>
            <a:graphicFrameLocks noGrp="1"/>
          </p:cNvGraphicFramePr>
          <p:nvPr>
            <p:ph sz="half" idx="2"/>
          </p:nvPr>
        </p:nvGraphicFramePr>
        <p:xfrm>
          <a:off x="428596" y="2285992"/>
          <a:ext cx="8186735" cy="286512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143008"/>
                <a:gridCol w="1428760"/>
                <a:gridCol w="1643074"/>
                <a:gridCol w="2000264"/>
                <a:gridCol w="1971629"/>
              </a:tblGrid>
              <a:tr h="370840">
                <a:tc>
                  <a:txBody>
                    <a:bodyPr/>
                    <a:lstStyle/>
                    <a:p>
                      <a:endParaRPr lang="en-US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>
                          <a:solidFill>
                            <a:sysClr val="windowText" lastClr="000000"/>
                          </a:solidFill>
                          <a:latin typeface="Arial Narrow" pitchFamily="34" charset="0"/>
                        </a:rPr>
                        <a:t>Number of </a:t>
                      </a:r>
                      <a:r>
                        <a:rPr lang="en-US" baseline="0" noProof="0" dirty="0" smtClean="0">
                          <a:solidFill>
                            <a:sysClr val="windowText" lastClr="000000"/>
                          </a:solidFill>
                          <a:latin typeface="Arial Narrow" pitchFamily="34" charset="0"/>
                        </a:rPr>
                        <a:t>Observations</a:t>
                      </a:r>
                      <a:endParaRPr lang="en-US" noProof="0" dirty="0">
                        <a:solidFill>
                          <a:sysClr val="windowText" lastClr="000000"/>
                        </a:solidFill>
                        <a:latin typeface="Arial Narrow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>
                          <a:solidFill>
                            <a:sysClr val="windowText" lastClr="000000"/>
                          </a:solidFill>
                          <a:latin typeface="Arial Narrow" pitchFamily="34" charset="0"/>
                        </a:rPr>
                        <a:t>Mean Relative Bias in</a:t>
                      </a:r>
                      <a:r>
                        <a:rPr lang="en-US" baseline="0" noProof="0" dirty="0" smtClean="0">
                          <a:solidFill>
                            <a:sysClr val="windowText" lastClr="000000"/>
                          </a:solidFill>
                          <a:latin typeface="Arial Narrow" pitchFamily="34" charset="0"/>
                        </a:rPr>
                        <a:t> Percent</a:t>
                      </a:r>
                      <a:r>
                        <a:rPr lang="en-US" noProof="0" dirty="0" smtClean="0">
                          <a:solidFill>
                            <a:sysClr val="windowText" lastClr="000000"/>
                          </a:solidFill>
                          <a:latin typeface="Arial Narrow" pitchFamily="34" charset="0"/>
                        </a:rPr>
                        <a:t> </a:t>
                      </a:r>
                      <a:endParaRPr lang="en-US" noProof="0" dirty="0">
                        <a:solidFill>
                          <a:sysClr val="windowText" lastClr="000000"/>
                        </a:solidFill>
                        <a:latin typeface="Arial Narrow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>
                          <a:solidFill>
                            <a:sysClr val="windowText" lastClr="000000"/>
                          </a:solidFill>
                          <a:latin typeface="Arial Narrow" pitchFamily="34" charset="0"/>
                        </a:rPr>
                        <a:t>Low 95-Percent confidence interval</a:t>
                      </a:r>
                      <a:endParaRPr lang="en-US" noProof="0" dirty="0">
                        <a:solidFill>
                          <a:sysClr val="windowText" lastClr="000000"/>
                        </a:solidFill>
                        <a:latin typeface="Arial Narrow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>
                          <a:solidFill>
                            <a:sysClr val="windowText" lastClr="000000"/>
                          </a:solidFill>
                          <a:latin typeface="Arial Narrow" pitchFamily="34" charset="0"/>
                        </a:rPr>
                        <a:t>High 95-Percent confidence interval</a:t>
                      </a:r>
                      <a:endParaRPr lang="en-US" noProof="0" dirty="0">
                        <a:solidFill>
                          <a:sysClr val="windowText" lastClr="000000"/>
                        </a:solidFill>
                        <a:latin typeface="Arial Narrow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Week 1</a:t>
                      </a:r>
                      <a:endParaRPr lang="en-US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r"/>
                      <a:r>
                        <a:rPr lang="en-US" noProof="0" dirty="0" smtClean="0"/>
                        <a:t>10</a:t>
                      </a:r>
                      <a:endParaRPr lang="en-US" noProof="0" dirty="0"/>
                    </a:p>
                  </a:txBody>
                  <a:tcPr marR="64800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4.17</a:t>
                      </a:r>
                      <a:endParaRPr lang="en-US" noProof="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3.75</a:t>
                      </a:r>
                      <a:endParaRPr lang="en-US" noProof="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4.58</a:t>
                      </a:r>
                      <a:endParaRPr lang="en-US" noProof="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noProof="0" smtClean="0"/>
                        <a:t>Week 2</a:t>
                      </a:r>
                      <a:endParaRPr lang="en-US" noProof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r"/>
                      <a:r>
                        <a:rPr lang="en-US" noProof="0" dirty="0" smtClean="0"/>
                        <a:t>10</a:t>
                      </a:r>
                      <a:endParaRPr lang="en-US" noProof="0" dirty="0"/>
                    </a:p>
                  </a:txBody>
                  <a:tcPr marR="6480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3.90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3.46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4.35</a:t>
                      </a:r>
                      <a:endParaRPr lang="en-US" noProof="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noProof="0" smtClean="0"/>
                        <a:t>Week 3</a:t>
                      </a:r>
                      <a:endParaRPr lang="en-US" noProof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r"/>
                      <a:r>
                        <a:rPr lang="en-US" noProof="0" dirty="0" smtClean="0"/>
                        <a:t>10</a:t>
                      </a:r>
                      <a:endParaRPr lang="en-US" noProof="0" dirty="0"/>
                    </a:p>
                  </a:txBody>
                  <a:tcPr marR="6480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4.22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3.59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4.84</a:t>
                      </a:r>
                      <a:endParaRPr lang="en-US" noProof="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noProof="0" smtClean="0"/>
                        <a:t>Week 4</a:t>
                      </a:r>
                      <a:endParaRPr lang="en-US" noProof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r"/>
                      <a:r>
                        <a:rPr lang="en-US" noProof="0" dirty="0" smtClean="0"/>
                        <a:t>10</a:t>
                      </a:r>
                      <a:endParaRPr lang="en-US" noProof="0" dirty="0"/>
                    </a:p>
                  </a:txBody>
                  <a:tcPr marR="6480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3.65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3.00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4.29</a:t>
                      </a:r>
                      <a:endParaRPr lang="en-US" noProof="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noProof="0" smtClean="0"/>
                        <a:t>Week 5</a:t>
                      </a:r>
                      <a:endParaRPr lang="en-US" noProof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/>
                      <a:r>
                        <a:rPr lang="en-US" noProof="0" dirty="0" smtClean="0"/>
                        <a:t>3</a:t>
                      </a:r>
                      <a:endParaRPr lang="en-US" noProof="0" dirty="0"/>
                    </a:p>
                  </a:txBody>
                  <a:tcPr marR="64800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4.91</a:t>
                      </a:r>
                      <a:endParaRPr lang="en-US" noProof="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4.33</a:t>
                      </a:r>
                      <a:endParaRPr lang="en-US" noProof="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5.48</a:t>
                      </a:r>
                      <a:endParaRPr lang="en-US" noProof="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All</a:t>
                      </a:r>
                      <a:endParaRPr lang="en-US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lvl="0" algn="r"/>
                      <a:r>
                        <a:rPr lang="en-US" noProof="0" dirty="0" smtClean="0"/>
                        <a:t>10</a:t>
                      </a:r>
                      <a:endParaRPr lang="en-US" noProof="0" dirty="0"/>
                    </a:p>
                  </a:txBody>
                  <a:tcPr marR="64800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4.08</a:t>
                      </a:r>
                      <a:endParaRPr lang="en-US" noProof="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3.69</a:t>
                      </a:r>
                      <a:endParaRPr lang="en-US" noProof="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4.46</a:t>
                      </a:r>
                      <a:endParaRPr lang="en-US" noProof="0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CC62-35CD-4F2B-AAD1-A5EDEFC760A8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E096-4240-41B5-9140-172E624EAC3A}" type="slidenum">
              <a:rPr lang="sv-SE" altLang="en-US"/>
              <a:pPr/>
              <a:t>20</a:t>
            </a:fld>
            <a:endParaRPr lang="sv-SE" altLang="en-US"/>
          </a:p>
        </p:txBody>
      </p:sp>
      <p:sp>
        <p:nvSpPr>
          <p:cNvPr id="2447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244739" name="Rectangle 3"/>
          <p:cNvSpPr>
            <a:spLocks noChangeArrowheads="1"/>
          </p:cNvSpPr>
          <p:nvPr/>
        </p:nvSpPr>
        <p:spPr bwMode="auto">
          <a:xfrm>
            <a:off x="0" y="2209800"/>
            <a:ext cx="9144000" cy="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endParaRPr lang="sv-SE"/>
          </a:p>
        </p:txBody>
      </p:sp>
      <p:sp>
        <p:nvSpPr>
          <p:cNvPr id="244740" name="Rectangle 4"/>
          <p:cNvSpPr>
            <a:spLocks noChangeArrowheads="1"/>
          </p:cNvSpPr>
          <p:nvPr/>
        </p:nvSpPr>
        <p:spPr bwMode="auto">
          <a:xfrm>
            <a:off x="395288" y="333375"/>
            <a:ext cx="828040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 anchor="ctr"/>
          <a:lstStyle/>
          <a:p>
            <a:r>
              <a:rPr lang="en-US" sz="2400" b="1" dirty="0">
                <a:solidFill>
                  <a:schemeClr val="tx2"/>
                </a:solidFill>
                <a:latin typeface="Garamond" pitchFamily="18" charset="0"/>
              </a:rPr>
              <a:t>HF </a:t>
            </a:r>
            <a:r>
              <a:rPr lang="en-US" sz="2400" b="1" dirty="0" smtClean="0">
                <a:solidFill>
                  <a:schemeClr val="tx2"/>
                </a:solidFill>
                <a:latin typeface="Garamond" pitchFamily="18" charset="0"/>
              </a:rPr>
              <a:t>2006, LCS 2007 and </a:t>
            </a:r>
            <a:r>
              <a:rPr lang="en-US" sz="2400" b="1" dirty="0">
                <a:solidFill>
                  <a:schemeClr val="tx2"/>
                </a:solidFill>
                <a:latin typeface="Garamond" pitchFamily="18" charset="0"/>
              </a:rPr>
              <a:t>LFS </a:t>
            </a:r>
            <a:r>
              <a:rPr lang="en-US" sz="2400" b="1" dirty="0" smtClean="0">
                <a:solidFill>
                  <a:schemeClr val="tx2"/>
                </a:solidFill>
                <a:latin typeface="Garamond" pitchFamily="18" charset="0"/>
              </a:rPr>
              <a:t>2007: Estimated Relative </a:t>
            </a:r>
            <a:r>
              <a:rPr lang="en-US" sz="2400" b="1" dirty="0" smtClean="0">
                <a:solidFill>
                  <a:schemeClr val="tx2"/>
                </a:solidFill>
              </a:rPr>
              <a:t>Bias of mean Income in SEK in </a:t>
            </a:r>
            <a:r>
              <a:rPr lang="en-US" sz="2400" b="1" dirty="0" smtClean="0">
                <a:solidFill>
                  <a:schemeClr val="tx2"/>
                </a:solidFill>
              </a:rPr>
              <a:t>Percent and </a:t>
            </a:r>
            <a:r>
              <a:rPr lang="en-US" sz="2400" b="1" dirty="0">
                <a:solidFill>
                  <a:schemeClr val="tx2"/>
                </a:solidFill>
                <a:latin typeface="Garamond" pitchFamily="18" charset="0"/>
              </a:rPr>
              <a:t>Outcome Rates</a:t>
            </a:r>
            <a:endParaRPr lang="sv-SE" sz="2400" b="1" dirty="0">
              <a:solidFill>
                <a:schemeClr val="tx2"/>
              </a:solidFill>
              <a:latin typeface="Garamond" pitchFamily="18" charset="0"/>
            </a:endParaRPr>
          </a:p>
        </p:txBody>
      </p:sp>
      <p:graphicFrame>
        <p:nvGraphicFramePr>
          <p:cNvPr id="244815" name="Group 79"/>
          <p:cNvGraphicFramePr>
            <a:graphicFrameLocks noGrp="1"/>
          </p:cNvGraphicFramePr>
          <p:nvPr/>
        </p:nvGraphicFramePr>
        <p:xfrm>
          <a:off x="500034" y="2071678"/>
          <a:ext cx="8462990" cy="3270568"/>
        </p:xfrm>
        <a:graphic>
          <a:graphicData uri="http://schemas.openxmlformats.org/drawingml/2006/table">
            <a:tbl>
              <a:tblPr/>
              <a:tblGrid>
                <a:gridCol w="1865006"/>
                <a:gridCol w="1141552"/>
                <a:gridCol w="1141552"/>
                <a:gridCol w="1141552"/>
                <a:gridCol w="964212"/>
                <a:gridCol w="1017370"/>
                <a:gridCol w="1191746"/>
              </a:tblGrid>
              <a:tr h="677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HF 2006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LCS 2007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LFS 2007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sv-SE"/>
                    </a:p>
                  </a:txBody>
                  <a:tcPr/>
                </a:tc>
              </a:tr>
              <a:tr h="677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Outcome Rate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% Rel. Bias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% of Sample*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% Rel. Bias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% of 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Sample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% Rel. Bias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   % of 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    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 Narrow" pitchFamily="34" charset="0"/>
                        </a:rPr>
                        <a:t>Sample**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93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Respondents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2.7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70.3</a:t>
                      </a: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1.2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73.4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4.1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81.7 </a:t>
                      </a:r>
                    </a:p>
                  </a:txBody>
                  <a:tcPr marR="288000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96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Refusals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5.1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16.8</a:t>
                      </a: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6.6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15.5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-1.9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7.8</a:t>
                      </a:r>
                    </a:p>
                  </a:txBody>
                  <a:tcPr marR="2880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92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Noncontacts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 + Other </a:t>
                      </a:r>
                      <a:r>
                        <a:rPr kumimoji="0" 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Nonresp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.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-19.8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12.9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-16.8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11.0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-32.8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</a:rPr>
                        <a:t>10.5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</a:endParaRPr>
                    </a:p>
                  </a:txBody>
                  <a:tcPr marR="2880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44816" name="Text Box 80"/>
          <p:cNvSpPr txBox="1">
            <a:spLocks noChangeArrowheads="1"/>
          </p:cNvSpPr>
          <p:nvPr/>
        </p:nvSpPr>
        <p:spPr bwMode="auto">
          <a:xfrm>
            <a:off x="539750" y="6237288"/>
            <a:ext cx="7127875" cy="366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US" sz="1200" b="1">
                <a:solidFill>
                  <a:srgbClr val="3333CC"/>
                </a:solidFill>
                <a:latin typeface="Arial Narrow" pitchFamily="34" charset="0"/>
              </a:rPr>
              <a:t>*) Based on 36,864 individuals **) Based on the average of 10 months LFS (21,500 individual each month)</a:t>
            </a:r>
            <a:r>
              <a:rPr lang="en-US" b="1">
                <a:latin typeface="Arial Narrow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250885" name="Rectangle 5"/>
          <p:cNvSpPr>
            <a:spLocks noGrp="1" noChangeArrowheads="1"/>
          </p:cNvSpPr>
          <p:nvPr>
            <p:ph idx="1"/>
          </p:nvPr>
        </p:nvSpPr>
        <p:spPr>
          <a:xfrm>
            <a:off x="395288" y="908050"/>
            <a:ext cx="8229600" cy="51498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12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1200" dirty="0" err="1"/>
              <a:t>Cobben</a:t>
            </a:r>
            <a:r>
              <a:rPr lang="en-US" sz="1200" dirty="0"/>
              <a:t>, F. and Schouten, B. (2008). An empirical validation of R-indicators. </a:t>
            </a:r>
            <a:r>
              <a:rPr lang="en-US" sz="1200" i="1" dirty="0"/>
              <a:t>Discussion paper 08006</a:t>
            </a:r>
            <a:r>
              <a:rPr lang="en-US" sz="1200" dirty="0"/>
              <a:t>, CBS, </a:t>
            </a:r>
            <a:r>
              <a:rPr lang="en-US" sz="1200" dirty="0" err="1"/>
              <a:t>Voorburg</a:t>
            </a:r>
            <a:r>
              <a:rPr lang="en-US" sz="1200" dirty="0"/>
              <a:t>.</a:t>
            </a:r>
          </a:p>
          <a:p>
            <a:pPr>
              <a:lnSpc>
                <a:spcPct val="80000"/>
              </a:lnSpc>
              <a:buNone/>
            </a:pPr>
            <a:endParaRPr lang="en-US" sz="1200" dirty="0" smtClean="0"/>
          </a:p>
          <a:p>
            <a:pPr>
              <a:lnSpc>
                <a:spcPct val="80000"/>
              </a:lnSpc>
              <a:buNone/>
            </a:pPr>
            <a:r>
              <a:rPr lang="en-US" sz="1200" dirty="0" smtClean="0"/>
              <a:t>Schouten, B. and </a:t>
            </a:r>
            <a:r>
              <a:rPr lang="en-US" sz="1200" dirty="0" err="1" smtClean="0"/>
              <a:t>Cobben</a:t>
            </a:r>
            <a:r>
              <a:rPr lang="en-US" sz="1200" dirty="0" smtClean="0"/>
              <a:t>, F. (2007). R-indexes for the comparison of different fieldwork strategies and data collection modes. </a:t>
            </a:r>
            <a:r>
              <a:rPr lang="en-US" sz="1200" i="1" dirty="0" smtClean="0"/>
              <a:t>Discussion paper 07002</a:t>
            </a:r>
            <a:r>
              <a:rPr lang="en-US" sz="1200" dirty="0" smtClean="0"/>
              <a:t>, CBS, </a:t>
            </a:r>
            <a:r>
              <a:rPr lang="en-US" sz="1200" dirty="0" err="1" smtClean="0"/>
              <a:t>Voorburg</a:t>
            </a:r>
            <a:r>
              <a:rPr lang="en-US" sz="1200" dirty="0" smtClean="0"/>
              <a:t>.</a:t>
            </a:r>
          </a:p>
          <a:p>
            <a:pPr>
              <a:lnSpc>
                <a:spcPct val="80000"/>
              </a:lnSpc>
              <a:buNone/>
            </a:pPr>
            <a:endParaRPr lang="en-US" sz="1200" dirty="0" smtClean="0"/>
          </a:p>
          <a:p>
            <a:pPr>
              <a:lnSpc>
                <a:spcPct val="80000"/>
              </a:lnSpc>
              <a:buNone/>
            </a:pPr>
            <a:r>
              <a:rPr lang="en-US" sz="1200" dirty="0" err="1" smtClean="0"/>
              <a:t>Särndal</a:t>
            </a:r>
            <a:r>
              <a:rPr lang="en-US" sz="1200" dirty="0" smtClean="0"/>
              <a:t>, C.E. and </a:t>
            </a:r>
            <a:r>
              <a:rPr lang="en-US" sz="1200" dirty="0" err="1" smtClean="0"/>
              <a:t>Lundström</a:t>
            </a:r>
            <a:r>
              <a:rPr lang="en-US" sz="1200" dirty="0" smtClean="0"/>
              <a:t>, S. (2008). Assessing auxiliary vectors for control of </a:t>
            </a:r>
            <a:r>
              <a:rPr lang="en-US" sz="1200" dirty="0" err="1" smtClean="0"/>
              <a:t>nonresponse</a:t>
            </a:r>
            <a:r>
              <a:rPr lang="en-US" sz="1200" dirty="0" smtClean="0"/>
              <a:t> bias in the calibration estimator. </a:t>
            </a:r>
            <a:r>
              <a:rPr lang="en-US" sz="1200" i="1" dirty="0" smtClean="0"/>
              <a:t>Journal of Official Statistics</a:t>
            </a:r>
            <a:r>
              <a:rPr lang="en-US" sz="1200" dirty="0" smtClean="0"/>
              <a:t>, </a:t>
            </a:r>
            <a:r>
              <a:rPr lang="en-US" sz="1200" b="1" dirty="0" smtClean="0"/>
              <a:t>24</a:t>
            </a:r>
            <a:r>
              <a:rPr lang="en-US" sz="1200" dirty="0" smtClean="0"/>
              <a:t>, 167-191. </a:t>
            </a:r>
          </a:p>
          <a:p>
            <a:pPr>
              <a:lnSpc>
                <a:spcPct val="80000"/>
              </a:lnSpc>
              <a:buNone/>
            </a:pPr>
            <a:endParaRPr lang="en-US" sz="1200" dirty="0" smtClean="0"/>
          </a:p>
          <a:p>
            <a:pPr>
              <a:lnSpc>
                <a:spcPct val="80000"/>
              </a:lnSpc>
              <a:buNone/>
            </a:pPr>
            <a:r>
              <a:rPr lang="en-US" sz="1200" dirty="0" err="1" smtClean="0"/>
              <a:t>Westling</a:t>
            </a:r>
            <a:r>
              <a:rPr lang="en-US" sz="1200" dirty="0" smtClean="0"/>
              <a:t>, S. (2008). “</a:t>
            </a:r>
            <a:r>
              <a:rPr lang="en-US" sz="1200" dirty="0" err="1" smtClean="0"/>
              <a:t>Utveckling</a:t>
            </a:r>
            <a:r>
              <a:rPr lang="en-US" sz="1200" dirty="0" smtClean="0"/>
              <a:t> </a:t>
            </a:r>
            <a:r>
              <a:rPr lang="en-US" sz="1200" dirty="0" err="1" smtClean="0"/>
              <a:t>för</a:t>
            </a:r>
            <a:r>
              <a:rPr lang="en-US" sz="1200" dirty="0" smtClean="0"/>
              <a:t> system </a:t>
            </a:r>
            <a:r>
              <a:rPr lang="en-US" sz="1200" dirty="0" err="1" smtClean="0"/>
              <a:t>av</a:t>
            </a:r>
            <a:r>
              <a:rPr lang="en-US" sz="1200" dirty="0" smtClean="0"/>
              <a:t> </a:t>
            </a:r>
            <a:r>
              <a:rPr lang="en-US" sz="1200" dirty="0" err="1" smtClean="0"/>
              <a:t>kontaktstrategier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  <a:r>
              <a:rPr lang="en-US" sz="1200" dirty="0" err="1" smtClean="0"/>
              <a:t>intervjuundersökningar</a:t>
            </a:r>
            <a:r>
              <a:rPr lang="en-US" sz="1200" dirty="0" smtClean="0"/>
              <a:t> med </a:t>
            </a:r>
            <a:r>
              <a:rPr lang="en-US" sz="1200" dirty="0" err="1" smtClean="0"/>
              <a:t>individer</a:t>
            </a:r>
            <a:r>
              <a:rPr lang="en-US" sz="1200" dirty="0" smtClean="0"/>
              <a:t> </a:t>
            </a:r>
            <a:r>
              <a:rPr lang="en-US" sz="1200" dirty="0" err="1" smtClean="0"/>
              <a:t>och</a:t>
            </a:r>
            <a:r>
              <a:rPr lang="en-US" sz="1200" dirty="0" smtClean="0"/>
              <a:t> </a:t>
            </a:r>
            <a:r>
              <a:rPr lang="en-US" sz="1200" dirty="0" err="1" smtClean="0"/>
              <a:t>hushåll</a:t>
            </a:r>
            <a:r>
              <a:rPr lang="en-US" sz="1200" dirty="0" smtClean="0"/>
              <a:t>” </a:t>
            </a:r>
            <a:r>
              <a:rPr lang="en-US" sz="1200" dirty="0" err="1" smtClean="0"/>
              <a:t>Delrapport</a:t>
            </a:r>
            <a:r>
              <a:rPr lang="en-US" sz="1200" dirty="0" smtClean="0"/>
              <a:t> II, </a:t>
            </a:r>
            <a:r>
              <a:rPr lang="en-US" sz="1200" dirty="0" smtClean="0"/>
              <a:t>unpublished </a:t>
            </a:r>
            <a:r>
              <a:rPr lang="en-US" sz="1200" dirty="0" smtClean="0"/>
              <a:t>report, </a:t>
            </a:r>
            <a:r>
              <a:rPr lang="en-US" sz="1200" dirty="0" err="1" smtClean="0"/>
              <a:t>Örebro</a:t>
            </a:r>
            <a:r>
              <a:rPr lang="en-US" sz="1200" dirty="0" smtClean="0"/>
              <a:t>, Sweden: Statistics Sweden. [In Swedish]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12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sv-SE" sz="1200" dirty="0"/>
          </a:p>
        </p:txBody>
      </p:sp>
      <p:sp>
        <p:nvSpPr>
          <p:cNvPr id="4" name="Platshållare för bild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03C3-230E-45F8-B1BD-3C127B41DEB3}" type="slidenum">
              <a:rPr lang="sv-SE" altLang="en-US"/>
              <a:pPr/>
              <a:t>21</a:t>
            </a:fld>
            <a:endParaRPr lang="sv-SE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aramond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aramond" pitchFamily="18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-t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Isaksson_Lundquist_Thorburn_q2008_1</Template>
  <TotalTime>5979</TotalTime>
  <Words>888</Words>
  <Application>Microsoft Office PowerPoint</Application>
  <PresentationFormat>Bildspel på skärmen (4:3)</PresentationFormat>
  <Paragraphs>202</Paragraphs>
  <Slides>21</Slides>
  <Notes>3</Notes>
  <HiddenSlides>0</HiddenSlides>
  <MMClips>0</MMClips>
  <ScaleCrop>false</ScaleCrop>
  <HeadingPairs>
    <vt:vector size="8" baseType="variant">
      <vt:variant>
        <vt:lpstr>Tema</vt:lpstr>
      </vt:variant>
      <vt:variant>
        <vt:i4>1</vt:i4>
      </vt:variant>
      <vt:variant>
        <vt:lpstr>Länkar</vt:lpstr>
      </vt:variant>
      <vt:variant>
        <vt:i4>4</vt:i4>
      </vt:variant>
      <vt:variant>
        <vt:lpstr>Serverprogram för OLE-inbäddning</vt:lpstr>
      </vt:variant>
      <vt:variant>
        <vt:i4>4</vt:i4>
      </vt:variant>
      <vt:variant>
        <vt:lpstr>Bildrubriker</vt:lpstr>
      </vt:variant>
      <vt:variant>
        <vt:i4>21</vt:i4>
      </vt:variant>
    </vt:vector>
  </HeadingPairs>
  <TitlesOfParts>
    <vt:vector size="30" baseType="lpstr">
      <vt:lpstr>Edge</vt:lpstr>
      <vt:lpstr>ITSEW2009.xlsx!Blad3![ITSEW2009.xlsx]Blad3 Diagram 2</vt:lpstr>
      <vt:lpstr>C:\Documents and Settings\scbpelu\data\AKU utanför 2008\figurer\ITSEW2009.xlsx!Blad2![ITSEW2009.xlsx]Blad2 Diagram 5</vt:lpstr>
      <vt:lpstr>C:\Documents and Settings\scbpelu\data\AKU utanför 2008\figurer\ITSEW2009.xlsx!Blad4![ITSEW2009.xlsx]Blad4 Diagram 2</vt:lpstr>
      <vt:lpstr>C:\Documents and Settings\scbpelu\data\AKU utanför 2008\figurer\ebias07_mvecka_kontdag.xls!bias_kdag_ink![ebias07_mvecka_kontdag.xls]bias_kdag_ink Diagram 1</vt:lpstr>
      <vt:lpstr>Diagram</vt:lpstr>
      <vt:lpstr>Microsoft Office Word 97-2003-dokument</vt:lpstr>
      <vt:lpstr>Formel</vt:lpstr>
      <vt:lpstr>Dokument</vt:lpstr>
      <vt:lpstr>REPRESENTATIVE RESPONSE  Some Examples</vt:lpstr>
      <vt:lpstr>Household Finances 2006 (HF)</vt:lpstr>
      <vt:lpstr>HF: Estimated Mean Income Divided by Consumption Units</vt:lpstr>
      <vt:lpstr>HF: Comparison Between HT and GREG-estimators</vt:lpstr>
      <vt:lpstr>Living Condition Survey 2007 (LCS)</vt:lpstr>
      <vt:lpstr>Bild 6</vt:lpstr>
      <vt:lpstr>LCS: Auxiliary Variables</vt:lpstr>
      <vt:lpstr>LCS: Major Reasons for Nonresponse</vt:lpstr>
      <vt:lpstr>LCS: Logit Model Response as Dependent</vt:lpstr>
      <vt:lpstr>LCS: Indicators </vt:lpstr>
      <vt:lpstr>LCS: Indicators</vt:lpstr>
      <vt:lpstr>LCS: R and q2 Indicators for Response Before and After Follow-up</vt:lpstr>
      <vt:lpstr>LCS: Conclusions </vt:lpstr>
      <vt:lpstr>Labour Force Survey (LFS)  Data from March-December 2007</vt:lpstr>
      <vt:lpstr>Response Rates for the Reference Weeks in a LFS Month  (Means Based on LFS March-December 2007) </vt:lpstr>
      <vt:lpstr>Contact Days for the Reference Weeks in a LFS Month  (Means Based on LFS March-December 2007) </vt:lpstr>
      <vt:lpstr>Total Number Contact Days, Reference Weeks, in a LFS Month  (Means Based on LFS March-December 2007) </vt:lpstr>
      <vt:lpstr>Relative Bias for Income Accumulated on Contact Days, in a LFS Month  (Means Based on LFS March-December 2007) </vt:lpstr>
      <vt:lpstr>LFS: Final Variability in Relative Bias for Income, Reference Weeks  (Means Based on LFS March-December 2007)</vt:lpstr>
      <vt:lpstr>Bild 20</vt:lpstr>
      <vt:lpstr>References</vt:lpstr>
    </vt:vector>
  </TitlesOfParts>
  <Company>SCB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STRATIFIED SAMPLING </dc:title>
  <dc:creator>scbanis</dc:creator>
  <cp:lastModifiedBy>scbpelu</cp:lastModifiedBy>
  <cp:revision>244</cp:revision>
  <dcterms:created xsi:type="dcterms:W3CDTF">2005-03-06T15:27:10Z</dcterms:created>
  <dcterms:modified xsi:type="dcterms:W3CDTF">2009-06-10T13:21:55Z</dcterms:modified>
</cp:coreProperties>
</file>